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4"/>
  </p:sldMasterIdLst>
  <p:notesMasterIdLst>
    <p:notesMasterId r:id="rId60"/>
  </p:notesMasterIdLst>
  <p:handoutMasterIdLst>
    <p:handoutMasterId r:id="rId61"/>
  </p:handoutMasterIdLst>
  <p:sldIdLst>
    <p:sldId id="628" r:id="rId5"/>
    <p:sldId id="920" r:id="rId6"/>
    <p:sldId id="943" r:id="rId7"/>
    <p:sldId id="944" r:id="rId8"/>
    <p:sldId id="631" r:id="rId9"/>
    <p:sldId id="632" r:id="rId10"/>
    <p:sldId id="633" r:id="rId11"/>
    <p:sldId id="634" r:id="rId12"/>
    <p:sldId id="635" r:id="rId13"/>
    <p:sldId id="938" r:id="rId14"/>
    <p:sldId id="656" r:id="rId15"/>
    <p:sldId id="915" r:id="rId16"/>
    <p:sldId id="939" r:id="rId17"/>
    <p:sldId id="945" r:id="rId18"/>
    <p:sldId id="946" r:id="rId19"/>
    <p:sldId id="636" r:id="rId20"/>
    <p:sldId id="909" r:id="rId21"/>
    <p:sldId id="930" r:id="rId22"/>
    <p:sldId id="940" r:id="rId23"/>
    <p:sldId id="910" r:id="rId24"/>
    <p:sldId id="911" r:id="rId25"/>
    <p:sldId id="912" r:id="rId26"/>
    <p:sldId id="921" r:id="rId27"/>
    <p:sldId id="922" r:id="rId28"/>
    <p:sldId id="923" r:id="rId29"/>
    <p:sldId id="924" r:id="rId30"/>
    <p:sldId id="925" r:id="rId31"/>
    <p:sldId id="926" r:id="rId32"/>
    <p:sldId id="916" r:id="rId33"/>
    <p:sldId id="913" r:id="rId34"/>
    <p:sldId id="931" r:id="rId35"/>
    <p:sldId id="914" r:id="rId36"/>
    <p:sldId id="637" r:id="rId37"/>
    <p:sldId id="776" r:id="rId38"/>
    <p:sldId id="887" r:id="rId39"/>
    <p:sldId id="888" r:id="rId40"/>
    <p:sldId id="694" r:id="rId41"/>
    <p:sldId id="947" r:id="rId42"/>
    <p:sldId id="941" r:id="rId43"/>
    <p:sldId id="695" r:id="rId44"/>
    <p:sldId id="696" r:id="rId45"/>
    <p:sldId id="697" r:id="rId46"/>
    <p:sldId id="942" r:id="rId47"/>
    <p:sldId id="779" r:id="rId48"/>
    <p:sldId id="698" r:id="rId49"/>
    <p:sldId id="699" r:id="rId50"/>
    <p:sldId id="917" r:id="rId51"/>
    <p:sldId id="766" r:id="rId52"/>
    <p:sldId id="700" r:id="rId53"/>
    <p:sldId id="701" r:id="rId54"/>
    <p:sldId id="767" r:id="rId55"/>
    <p:sldId id="769" r:id="rId56"/>
    <p:sldId id="707" r:id="rId57"/>
    <p:sldId id="770" r:id="rId58"/>
    <p:sldId id="927" r:id="rId5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C0000"/>
    <a:srgbClr val="FFCC99"/>
    <a:srgbClr val="C00000"/>
    <a:srgbClr val="009999"/>
    <a:srgbClr val="009900"/>
    <a:srgbClr val="00E7E2"/>
    <a:srgbClr val="00B0AC"/>
    <a:srgbClr val="BDD2E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4" autoAdjust="0"/>
    <p:restoredTop sz="86183" autoAdjust="0"/>
  </p:normalViewPr>
  <p:slideViewPr>
    <p:cSldViewPr>
      <p:cViewPr varScale="1">
        <p:scale>
          <a:sx n="68" d="100"/>
          <a:sy n="68" d="100"/>
        </p:scale>
        <p:origin x="177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4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5184D6-DE10-45B3-B44C-E621220A1797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502E9A-BDBD-433B-B038-444B7BA17CC2}">
      <dgm:prSet/>
      <dgm:spPr>
        <a:solidFill>
          <a:srgbClr val="000000"/>
        </a:solidFill>
      </dgm:spPr>
      <dgm:t>
        <a:bodyPr/>
        <a:lstStyle/>
        <a:p>
          <a:r>
            <a:rPr lang="pt-BR"/>
            <a:t>Portanto, </a:t>
          </a:r>
          <a:r>
            <a:rPr lang="pt-BR" b="1"/>
            <a:t>o objeto é uma entidade do mundo real que merece representação para o ambiente estudado</a:t>
          </a:r>
          <a:r>
            <a:rPr lang="pt-BR"/>
            <a:t>. </a:t>
          </a:r>
          <a:endParaRPr lang="en-US"/>
        </a:p>
      </dgm:t>
    </dgm:pt>
    <dgm:pt modelId="{AE13180A-3A63-4437-8FC8-1C8CEE5BACAA}" type="parTrans" cxnId="{7CB430C7-4FCF-48F0-82B4-A9509D83F910}">
      <dgm:prSet/>
      <dgm:spPr/>
      <dgm:t>
        <a:bodyPr/>
        <a:lstStyle/>
        <a:p>
          <a:endParaRPr lang="en-US"/>
        </a:p>
      </dgm:t>
    </dgm:pt>
    <dgm:pt modelId="{44BB61BB-FD7C-4898-9296-B422EA477952}" type="sibTrans" cxnId="{7CB430C7-4FCF-48F0-82B4-A9509D83F910}">
      <dgm:prSet/>
      <dgm:spPr/>
      <dgm:t>
        <a:bodyPr/>
        <a:lstStyle/>
        <a:p>
          <a:endParaRPr lang="en-US"/>
        </a:p>
      </dgm:t>
    </dgm:pt>
    <dgm:pt modelId="{75DFF864-420A-4DAE-A23E-116135AD0F78}">
      <dgm:prSet/>
      <dgm:spPr>
        <a:solidFill>
          <a:srgbClr val="000000"/>
        </a:solidFill>
      </dgm:spPr>
      <dgm:t>
        <a:bodyPr/>
        <a:lstStyle/>
        <a:p>
          <a:r>
            <a:rPr lang="pt-BR" dirty="0"/>
            <a:t>Objetos são instâncias de classes, que determinam qual informação um objeto contém e como ele pode manipulá-la. </a:t>
          </a:r>
          <a:endParaRPr lang="en-US" dirty="0"/>
        </a:p>
      </dgm:t>
    </dgm:pt>
    <dgm:pt modelId="{2607290C-5340-4DC6-B1FD-57DC7EF8C831}" type="parTrans" cxnId="{8756FD2C-3F41-4971-AF9C-FBC1E9352325}">
      <dgm:prSet/>
      <dgm:spPr/>
      <dgm:t>
        <a:bodyPr/>
        <a:lstStyle/>
        <a:p>
          <a:endParaRPr lang="en-US"/>
        </a:p>
      </dgm:t>
    </dgm:pt>
    <dgm:pt modelId="{A4C82F39-FEA6-4AFE-ADFC-637F439943EF}" type="sibTrans" cxnId="{8756FD2C-3F41-4971-AF9C-FBC1E9352325}">
      <dgm:prSet/>
      <dgm:spPr/>
      <dgm:t>
        <a:bodyPr/>
        <a:lstStyle/>
        <a:p>
          <a:endParaRPr lang="en-US"/>
        </a:p>
      </dgm:t>
    </dgm:pt>
    <dgm:pt modelId="{7A334A98-6A80-465D-903A-4C898C80A62B}">
      <dgm:prSet/>
      <dgm:spPr>
        <a:solidFill>
          <a:srgbClr val="000000"/>
        </a:solidFill>
      </dgm:spPr>
      <dgm:t>
        <a:bodyPr/>
        <a:lstStyle/>
        <a:p>
          <a:r>
            <a:rPr lang="pt-BR" dirty="0"/>
            <a:t>É uma entidade capaz de reter um estado (informação) e que oferece uma série de operações (comportamento) ou para examinar ou para afetar este estado. </a:t>
          </a:r>
          <a:endParaRPr lang="en-US" dirty="0"/>
        </a:p>
      </dgm:t>
    </dgm:pt>
    <dgm:pt modelId="{29D504A3-8515-4BF9-9A50-CA7B3D2A7568}" type="parTrans" cxnId="{0E42D9D0-B468-4A4B-BAF5-2342F0056960}">
      <dgm:prSet/>
      <dgm:spPr/>
      <dgm:t>
        <a:bodyPr/>
        <a:lstStyle/>
        <a:p>
          <a:endParaRPr lang="en-US"/>
        </a:p>
      </dgm:t>
    </dgm:pt>
    <dgm:pt modelId="{8D278A0B-8276-4740-A49C-41FC0604FA91}" type="sibTrans" cxnId="{0E42D9D0-B468-4A4B-BAF5-2342F0056960}">
      <dgm:prSet/>
      <dgm:spPr/>
      <dgm:t>
        <a:bodyPr/>
        <a:lstStyle/>
        <a:p>
          <a:endParaRPr lang="en-US"/>
        </a:p>
      </dgm:t>
    </dgm:pt>
    <dgm:pt modelId="{0D0C2234-FB6D-4F66-893A-F3DFF9CAE574}">
      <dgm:prSet/>
      <dgm:spPr>
        <a:solidFill>
          <a:srgbClr val="000000"/>
        </a:solidFill>
      </dgm:spPr>
      <dgm:t>
        <a:bodyPr/>
        <a:lstStyle/>
        <a:p>
          <a:r>
            <a:rPr lang="pt-BR" dirty="0"/>
            <a:t>É através deles que praticamente todo o processamento ocorre em sistemas implementados com linguagens de programação orientadas a objetos. </a:t>
          </a:r>
          <a:endParaRPr lang="en-US" dirty="0"/>
        </a:p>
      </dgm:t>
    </dgm:pt>
    <dgm:pt modelId="{2C4F8374-336E-492F-A311-C3E637367104}" type="parTrans" cxnId="{13D80CB1-FF84-469B-841B-8E5880F6A9C0}">
      <dgm:prSet/>
      <dgm:spPr/>
      <dgm:t>
        <a:bodyPr/>
        <a:lstStyle/>
        <a:p>
          <a:endParaRPr lang="en-US"/>
        </a:p>
      </dgm:t>
    </dgm:pt>
    <dgm:pt modelId="{DB5E61BF-0FE9-42F3-A42D-E5DB13FDD257}" type="sibTrans" cxnId="{13D80CB1-FF84-469B-841B-8E5880F6A9C0}">
      <dgm:prSet/>
      <dgm:spPr/>
      <dgm:t>
        <a:bodyPr/>
        <a:lstStyle/>
        <a:p>
          <a:endParaRPr lang="en-US"/>
        </a:p>
      </dgm:t>
    </dgm:pt>
    <dgm:pt modelId="{53B1AC98-77E4-4B8E-B70B-F40F25B051BE}" type="pres">
      <dgm:prSet presAssocID="{005184D6-DE10-45B3-B44C-E621220A1797}" presName="linear" presStyleCnt="0">
        <dgm:presLayoutVars>
          <dgm:animLvl val="lvl"/>
          <dgm:resizeHandles val="exact"/>
        </dgm:presLayoutVars>
      </dgm:prSet>
      <dgm:spPr/>
    </dgm:pt>
    <dgm:pt modelId="{ACA5F97D-43C3-47D6-AC17-CFA0799B01C6}" type="pres">
      <dgm:prSet presAssocID="{67502E9A-BDBD-433B-B038-444B7BA17CC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D00EEE8-5758-4484-90B7-A02B24F8152E}" type="pres">
      <dgm:prSet presAssocID="{44BB61BB-FD7C-4898-9296-B422EA477952}" presName="spacer" presStyleCnt="0"/>
      <dgm:spPr/>
    </dgm:pt>
    <dgm:pt modelId="{29A74E9C-1D6B-4B29-A19B-A18127CE9031}" type="pres">
      <dgm:prSet presAssocID="{75DFF864-420A-4DAE-A23E-116135AD0F7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05D42D0-F126-4191-A983-DE325CEAB149}" type="pres">
      <dgm:prSet presAssocID="{A4C82F39-FEA6-4AFE-ADFC-637F439943EF}" presName="spacer" presStyleCnt="0"/>
      <dgm:spPr/>
    </dgm:pt>
    <dgm:pt modelId="{B6B7FEC5-528F-45F1-8570-577D20EA738F}" type="pres">
      <dgm:prSet presAssocID="{7A334A98-6A80-465D-903A-4C898C80A62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981C6EB-EB78-40CB-87DB-B7DFD20AF394}" type="pres">
      <dgm:prSet presAssocID="{8D278A0B-8276-4740-A49C-41FC0604FA91}" presName="spacer" presStyleCnt="0"/>
      <dgm:spPr/>
    </dgm:pt>
    <dgm:pt modelId="{D5B82796-F744-4D9F-9F0D-9239B411A770}" type="pres">
      <dgm:prSet presAssocID="{0D0C2234-FB6D-4F66-893A-F3DFF9CAE57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D31D30C-8CE8-4F29-93FD-54E26BD9F957}" type="presOf" srcId="{75DFF864-420A-4DAE-A23E-116135AD0F78}" destId="{29A74E9C-1D6B-4B29-A19B-A18127CE9031}" srcOrd="0" destOrd="0" presId="urn:microsoft.com/office/officeart/2005/8/layout/vList2"/>
    <dgm:cxn modelId="{6373442C-75E3-4D9C-958A-F96682988C3E}" type="presOf" srcId="{005184D6-DE10-45B3-B44C-E621220A1797}" destId="{53B1AC98-77E4-4B8E-B70B-F40F25B051BE}" srcOrd="0" destOrd="0" presId="urn:microsoft.com/office/officeart/2005/8/layout/vList2"/>
    <dgm:cxn modelId="{8756FD2C-3F41-4971-AF9C-FBC1E9352325}" srcId="{005184D6-DE10-45B3-B44C-E621220A1797}" destId="{75DFF864-420A-4DAE-A23E-116135AD0F78}" srcOrd="1" destOrd="0" parTransId="{2607290C-5340-4DC6-B1FD-57DC7EF8C831}" sibTransId="{A4C82F39-FEA6-4AFE-ADFC-637F439943EF}"/>
    <dgm:cxn modelId="{4C06E549-2F4F-4EB5-AB44-4DB284626111}" type="presOf" srcId="{67502E9A-BDBD-433B-B038-444B7BA17CC2}" destId="{ACA5F97D-43C3-47D6-AC17-CFA0799B01C6}" srcOrd="0" destOrd="0" presId="urn:microsoft.com/office/officeart/2005/8/layout/vList2"/>
    <dgm:cxn modelId="{AB242CA2-3BA3-4875-9594-7BD210F65E91}" type="presOf" srcId="{7A334A98-6A80-465D-903A-4C898C80A62B}" destId="{B6B7FEC5-528F-45F1-8570-577D20EA738F}" srcOrd="0" destOrd="0" presId="urn:microsoft.com/office/officeart/2005/8/layout/vList2"/>
    <dgm:cxn modelId="{13D80CB1-FF84-469B-841B-8E5880F6A9C0}" srcId="{005184D6-DE10-45B3-B44C-E621220A1797}" destId="{0D0C2234-FB6D-4F66-893A-F3DFF9CAE574}" srcOrd="3" destOrd="0" parTransId="{2C4F8374-336E-492F-A311-C3E637367104}" sibTransId="{DB5E61BF-0FE9-42F3-A42D-E5DB13FDD257}"/>
    <dgm:cxn modelId="{7CB430C7-4FCF-48F0-82B4-A9509D83F910}" srcId="{005184D6-DE10-45B3-B44C-E621220A1797}" destId="{67502E9A-BDBD-433B-B038-444B7BA17CC2}" srcOrd="0" destOrd="0" parTransId="{AE13180A-3A63-4437-8FC8-1C8CEE5BACAA}" sibTransId="{44BB61BB-FD7C-4898-9296-B422EA477952}"/>
    <dgm:cxn modelId="{0E42D9D0-B468-4A4B-BAF5-2342F0056960}" srcId="{005184D6-DE10-45B3-B44C-E621220A1797}" destId="{7A334A98-6A80-465D-903A-4C898C80A62B}" srcOrd="2" destOrd="0" parTransId="{29D504A3-8515-4BF9-9A50-CA7B3D2A7568}" sibTransId="{8D278A0B-8276-4740-A49C-41FC0604FA91}"/>
    <dgm:cxn modelId="{F19C31EC-3467-45D6-B0ED-F022F6434227}" type="presOf" srcId="{0D0C2234-FB6D-4F66-893A-F3DFF9CAE574}" destId="{D5B82796-F744-4D9F-9F0D-9239B411A770}" srcOrd="0" destOrd="0" presId="urn:microsoft.com/office/officeart/2005/8/layout/vList2"/>
    <dgm:cxn modelId="{0875024A-8A52-4DBC-8A2D-7D0E0FB8E541}" type="presParOf" srcId="{53B1AC98-77E4-4B8E-B70B-F40F25B051BE}" destId="{ACA5F97D-43C3-47D6-AC17-CFA0799B01C6}" srcOrd="0" destOrd="0" presId="urn:microsoft.com/office/officeart/2005/8/layout/vList2"/>
    <dgm:cxn modelId="{30D71719-2A65-41BC-9EF4-C8E3BAE1DDED}" type="presParOf" srcId="{53B1AC98-77E4-4B8E-B70B-F40F25B051BE}" destId="{9D00EEE8-5758-4484-90B7-A02B24F8152E}" srcOrd="1" destOrd="0" presId="urn:microsoft.com/office/officeart/2005/8/layout/vList2"/>
    <dgm:cxn modelId="{20C72B69-B49D-4842-A2C2-D36630B03556}" type="presParOf" srcId="{53B1AC98-77E4-4B8E-B70B-F40F25B051BE}" destId="{29A74E9C-1D6B-4B29-A19B-A18127CE9031}" srcOrd="2" destOrd="0" presId="urn:microsoft.com/office/officeart/2005/8/layout/vList2"/>
    <dgm:cxn modelId="{6CCDC07F-92D9-4B77-8138-CC1FF5BD7A95}" type="presParOf" srcId="{53B1AC98-77E4-4B8E-B70B-F40F25B051BE}" destId="{705D42D0-F126-4191-A983-DE325CEAB149}" srcOrd="3" destOrd="0" presId="urn:microsoft.com/office/officeart/2005/8/layout/vList2"/>
    <dgm:cxn modelId="{938AEEFA-32B2-4306-8791-1B9BE243596A}" type="presParOf" srcId="{53B1AC98-77E4-4B8E-B70B-F40F25B051BE}" destId="{B6B7FEC5-528F-45F1-8570-577D20EA738F}" srcOrd="4" destOrd="0" presId="urn:microsoft.com/office/officeart/2005/8/layout/vList2"/>
    <dgm:cxn modelId="{1C5D159F-FA8C-40B3-B531-70E1961D7B07}" type="presParOf" srcId="{53B1AC98-77E4-4B8E-B70B-F40F25B051BE}" destId="{2981C6EB-EB78-40CB-87DB-B7DFD20AF394}" srcOrd="5" destOrd="0" presId="urn:microsoft.com/office/officeart/2005/8/layout/vList2"/>
    <dgm:cxn modelId="{557C18F6-9A3E-496A-AADB-5455653BF217}" type="presParOf" srcId="{53B1AC98-77E4-4B8E-B70B-F40F25B051BE}" destId="{D5B82796-F744-4D9F-9F0D-9239B411A77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A5F97D-43C3-47D6-AC17-CFA0799B01C6}">
      <dsp:nvSpPr>
        <dsp:cNvPr id="0" name=""/>
        <dsp:cNvSpPr/>
      </dsp:nvSpPr>
      <dsp:spPr>
        <a:xfrm>
          <a:off x="0" y="29956"/>
          <a:ext cx="8229600" cy="1093950"/>
        </a:xfrm>
        <a:prstGeom prst="roundRect">
          <a:avLst/>
        </a:prstGeom>
        <a:solidFill>
          <a:srgbClr val="0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Portanto, </a:t>
          </a:r>
          <a:r>
            <a:rPr lang="pt-BR" sz="2000" b="1" kern="1200"/>
            <a:t>o objeto é uma entidade do mundo real que merece representação para o ambiente estudado</a:t>
          </a:r>
          <a:r>
            <a:rPr lang="pt-BR" sz="2000" kern="1200"/>
            <a:t>. </a:t>
          </a:r>
          <a:endParaRPr lang="en-US" sz="2000" kern="1200"/>
        </a:p>
      </dsp:txBody>
      <dsp:txXfrm>
        <a:off x="53402" y="83358"/>
        <a:ext cx="8122796" cy="987146"/>
      </dsp:txXfrm>
    </dsp:sp>
    <dsp:sp modelId="{29A74E9C-1D6B-4B29-A19B-A18127CE9031}">
      <dsp:nvSpPr>
        <dsp:cNvPr id="0" name=""/>
        <dsp:cNvSpPr/>
      </dsp:nvSpPr>
      <dsp:spPr>
        <a:xfrm>
          <a:off x="0" y="1181506"/>
          <a:ext cx="8229600" cy="1093950"/>
        </a:xfrm>
        <a:prstGeom prst="roundRect">
          <a:avLst/>
        </a:prstGeom>
        <a:solidFill>
          <a:srgbClr val="0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Objetos são instâncias de classes, que determinam qual informação um objeto contém e como ele pode manipulá-la. </a:t>
          </a:r>
          <a:endParaRPr lang="en-US" sz="2000" kern="1200" dirty="0"/>
        </a:p>
      </dsp:txBody>
      <dsp:txXfrm>
        <a:off x="53402" y="1234908"/>
        <a:ext cx="8122796" cy="987146"/>
      </dsp:txXfrm>
    </dsp:sp>
    <dsp:sp modelId="{B6B7FEC5-528F-45F1-8570-577D20EA738F}">
      <dsp:nvSpPr>
        <dsp:cNvPr id="0" name=""/>
        <dsp:cNvSpPr/>
      </dsp:nvSpPr>
      <dsp:spPr>
        <a:xfrm>
          <a:off x="0" y="2333056"/>
          <a:ext cx="8229600" cy="1093950"/>
        </a:xfrm>
        <a:prstGeom prst="roundRect">
          <a:avLst/>
        </a:prstGeom>
        <a:solidFill>
          <a:srgbClr val="0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É uma entidade capaz de reter um estado (informação) e que oferece uma série de operações (comportamento) ou para examinar ou para afetar este estado. </a:t>
          </a:r>
          <a:endParaRPr lang="en-US" sz="2000" kern="1200" dirty="0"/>
        </a:p>
      </dsp:txBody>
      <dsp:txXfrm>
        <a:off x="53402" y="2386458"/>
        <a:ext cx="8122796" cy="987146"/>
      </dsp:txXfrm>
    </dsp:sp>
    <dsp:sp modelId="{D5B82796-F744-4D9F-9F0D-9239B411A770}">
      <dsp:nvSpPr>
        <dsp:cNvPr id="0" name=""/>
        <dsp:cNvSpPr/>
      </dsp:nvSpPr>
      <dsp:spPr>
        <a:xfrm>
          <a:off x="0" y="3484606"/>
          <a:ext cx="8229600" cy="1093950"/>
        </a:xfrm>
        <a:prstGeom prst="roundRect">
          <a:avLst/>
        </a:prstGeom>
        <a:solidFill>
          <a:srgbClr val="0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É através deles que praticamente todo o processamento ocorre em sistemas implementados com linguagens de programação orientadas a objetos. </a:t>
          </a:r>
          <a:endParaRPr lang="en-US" sz="2000" kern="1200" dirty="0"/>
        </a:p>
      </dsp:txBody>
      <dsp:txXfrm>
        <a:off x="53402" y="3538008"/>
        <a:ext cx="8122796" cy="987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59840EC-2B8D-4B3E-8722-7849532B0BF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7694167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 noProof="0"/>
              <a:t>Click to edit Master text styles</a:t>
            </a:r>
          </a:p>
          <a:p>
            <a:pPr lvl="1"/>
            <a:r>
              <a:rPr lang="en-US" altLang="pt-BR" noProof="0"/>
              <a:t>Second level</a:t>
            </a:r>
          </a:p>
          <a:p>
            <a:pPr lvl="2"/>
            <a:r>
              <a:rPr lang="en-US" altLang="pt-BR" noProof="0"/>
              <a:t>Third level</a:t>
            </a:r>
          </a:p>
          <a:p>
            <a:pPr lvl="3"/>
            <a:r>
              <a:rPr lang="en-US" altLang="pt-BR" noProof="0"/>
              <a:t>Fourth level</a:t>
            </a:r>
          </a:p>
          <a:p>
            <a:pPr lvl="4"/>
            <a:r>
              <a:rPr lang="en-US" altLang="pt-BR" noProof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DD86E95-A809-442B-9621-AB02D335BB6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6680563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6E95-A809-442B-9621-AB02D335BB64}" type="slidenum">
              <a:rPr lang="en-US" altLang="pt-BR" smtClean="0"/>
              <a:pPr>
                <a:defRPr/>
              </a:pPr>
              <a:t>1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906696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6E95-A809-442B-9621-AB02D335BB64}" type="slidenum">
              <a:rPr lang="en-US" altLang="pt-BR" smtClean="0"/>
              <a:pPr>
                <a:defRPr/>
              </a:pPr>
              <a:t>5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848592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6E95-A809-442B-9621-AB02D335BB64}" type="slidenum">
              <a:rPr lang="en-US" altLang="pt-BR" smtClean="0"/>
              <a:pPr>
                <a:defRPr/>
              </a:pPr>
              <a:t>8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582495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pt-B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abstração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é o ponto de partida para a criação de programas utilizando </a:t>
            </a:r>
            <a:r>
              <a:rPr lang="pt-B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Programação Orientada a Objeto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Trata-se da capacidade de extrair dos personagens ou dos itens presentes no contexto, suas principais características, criando, dessa forma, objetos.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6E95-A809-442B-9621-AB02D335BB64}" type="slidenum">
              <a:rPr lang="en-US" altLang="pt-BR" smtClean="0"/>
              <a:pPr>
                <a:defRPr/>
              </a:pPr>
              <a:t>9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01666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6E95-A809-442B-9621-AB02D335BB64}" type="slidenum">
              <a:rPr lang="en-US" altLang="pt-BR" smtClean="0"/>
              <a:pPr>
                <a:defRPr/>
              </a:pPr>
              <a:t>11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82282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6E95-A809-442B-9621-AB02D335BB64}" type="slidenum">
              <a:rPr lang="en-US" altLang="pt-BR" smtClean="0"/>
              <a:pPr>
                <a:defRPr/>
              </a:pPr>
              <a:t>18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148447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31A2-0027-4D73-8348-902D2A1E0A8B}" type="datetime1">
              <a:rPr lang="pt-BR"/>
              <a:pPr>
                <a:defRPr/>
              </a:pPr>
              <a:t>27/02/2025</a:t>
            </a:fld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17409F-C255-4942-8167-3519089F74A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6468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B2F788-4B07-40AE-85D1-F7F8F87890B0}" type="datetime1">
              <a:rPr lang="pt-BR"/>
              <a:pPr>
                <a:defRPr/>
              </a:pPr>
              <a:t>27/02/2025</a:t>
            </a:fld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F41ABD-586C-4934-B677-C3503A0324B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7195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12875"/>
            <a:ext cx="4038600" cy="4608513"/>
          </a:xfrm>
        </p:spPr>
        <p:txBody>
          <a:bodyPr/>
          <a:lstStyle>
            <a:lvl1pPr>
              <a:defRPr sz="2000"/>
            </a:lvl1pPr>
            <a:lvl2pPr marL="742950" indent="-285750">
              <a:buFont typeface="Wingdings" pitchFamily="2" charset="2"/>
              <a:buChar char="q"/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038600" cy="4608513"/>
          </a:xfrm>
        </p:spPr>
        <p:txBody>
          <a:bodyPr/>
          <a:lstStyle>
            <a:lvl1pPr>
              <a:defRPr sz="2000"/>
            </a:lvl1pPr>
            <a:lvl2pPr marL="742950" indent="-285750">
              <a:buFont typeface="Wingdings" pitchFamily="2" charset="2"/>
              <a:buChar char="q"/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7A226F-11FF-4662-AA7A-7B38FCFC7B1E}" type="datetime1">
              <a:rPr lang="pt-BR"/>
              <a:pPr>
                <a:defRPr/>
              </a:pPr>
              <a:t>27/02/2025</a:t>
            </a:fld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E0D40A-4810-4481-A3E1-83BC2AF7786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001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02BA6-753D-425C-9662-CD798C375CAA}" type="datetime1">
              <a:rPr lang="pt-BR"/>
              <a:pPr>
                <a:defRPr/>
              </a:pPr>
              <a:t>27/02/2025</a:t>
            </a:fld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126DC-6E26-4A42-9806-1DBDEF2ABBB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2382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5ADE02-923D-494B-B2FB-7EA72E59FC88}" type="datetime1">
              <a:rPr lang="pt-BR"/>
              <a:pPr>
                <a:defRPr/>
              </a:pPr>
              <a:t>27/02/2025</a:t>
            </a:fld>
            <a:endParaRPr 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6E88D-D973-45A4-9C53-72378F48A89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3733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412875"/>
            <a:ext cx="4038600" cy="460851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038600" cy="460851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B0A05-559D-4A3F-B99B-A28E288695A6}" type="datetime1">
              <a:rPr lang="pt-BR"/>
              <a:pPr>
                <a:defRPr/>
              </a:pPr>
              <a:t>27/02/2025</a:t>
            </a:fld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1C735-96AC-4DCA-992D-425C24875A0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285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229600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2875"/>
            <a:ext cx="8229600" cy="46085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3389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459038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DAB4C08-8C14-4456-B753-5E35BCDC4959}" type="datetime1">
              <a:rPr lang="pt-BR"/>
              <a:pPr>
                <a:defRPr/>
              </a:pPr>
              <a:t>27/02/2025</a:t>
            </a:fld>
            <a:endParaRPr lang="pt-BR"/>
          </a:p>
        </p:txBody>
      </p:sp>
      <p:sp>
        <p:nvSpPr>
          <p:cNvPr id="3389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389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7B4EFB30-8DA6-4DE2-B6CE-AB3C798C7C4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338951" name="Rectangle 7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eaLnBrk="1" hangingPunct="1"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2" name="Rectangle 13"/>
          <p:cNvSpPr>
            <a:spLocks noChangeArrowheads="1"/>
          </p:cNvSpPr>
          <p:nvPr userDrawn="1"/>
        </p:nvSpPr>
        <p:spPr bwMode="auto">
          <a:xfrm>
            <a:off x="1187450" y="107950"/>
            <a:ext cx="7092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pt-BR" altLang="pt-BR" sz="1600" b="1" dirty="0"/>
              <a:t>CURSO SUPERIOR DE TECNOLOGIA EM ANÁLISE </a:t>
            </a:r>
          </a:p>
          <a:p>
            <a:pPr algn="ctr" eaLnBrk="1" hangingPunct="1">
              <a:defRPr/>
            </a:pPr>
            <a:r>
              <a:rPr lang="pt-BR" altLang="pt-BR" sz="1600" b="1" dirty="0"/>
              <a:t>E DESENVOLVIMENTO DE SISTEMAS</a:t>
            </a:r>
          </a:p>
        </p:txBody>
      </p:sp>
      <p:sp>
        <p:nvSpPr>
          <p:cNvPr id="338960" name="Line 16"/>
          <p:cNvSpPr>
            <a:spLocks noChangeShapeType="1"/>
          </p:cNvSpPr>
          <p:nvPr userDrawn="1"/>
        </p:nvSpPr>
        <p:spPr bwMode="auto">
          <a:xfrm>
            <a:off x="0" y="739775"/>
            <a:ext cx="9144000" cy="0"/>
          </a:xfrm>
          <a:prstGeom prst="line">
            <a:avLst/>
          </a:prstGeom>
          <a:noFill/>
          <a:ln w="76200">
            <a:solidFill>
              <a:srgbClr val="00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Imagem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33350"/>
            <a:ext cx="1533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50000"/>
        </a:spcAft>
        <a:buClr>
          <a:schemeClr val="hlink"/>
        </a:buClr>
        <a:buSzPct val="65000"/>
        <a:buFont typeface="Wingdings" panose="05000000000000000000" pitchFamily="2" charset="2"/>
        <a:defRPr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50000"/>
        </a:spcAft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Ø"/>
        <a:defRPr sz="16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16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16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16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16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16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16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visualstudio.microsoft.com/pt-br/vs/older-download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visualstudio.microsoft.com/pt-br/downloads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wzvzOSho4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pt-PT" dirty="0">
                <a:effectLst/>
              </a:rPr>
              <a:t>PROGRAMAÇÃO ORIENTADA A OBJETOS I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Prof. Pedro Carlos da Silva </a:t>
            </a:r>
            <a:r>
              <a:rPr lang="pt-BR" dirty="0" err="1"/>
              <a:t>Euphrásio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CF8364-FAFA-4B3E-A3DE-CCDBA6BC4B17}" type="slidenum">
              <a:rPr lang="pt-BR" smtClean="0"/>
              <a:pPr>
                <a:defRPr/>
              </a:pPr>
              <a:t>1</a:t>
            </a:fld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7841790-ED80-0CE5-9213-03ADFB433AB5}"/>
              </a:ext>
            </a:extLst>
          </p:cNvPr>
          <p:cNvSpPr/>
          <p:nvPr/>
        </p:nvSpPr>
        <p:spPr bwMode="auto">
          <a:xfrm>
            <a:off x="2699792" y="4724400"/>
            <a:ext cx="1616224" cy="369332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cap="none" normalizeH="0" baseline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Quarta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9B201FC-7EE8-EF66-B8DF-40DD95E3BDF6}"/>
              </a:ext>
            </a:extLst>
          </p:cNvPr>
          <p:cNvSpPr/>
          <p:nvPr/>
        </p:nvSpPr>
        <p:spPr bwMode="auto">
          <a:xfrm>
            <a:off x="5124128" y="4762500"/>
            <a:ext cx="1616224" cy="369332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Quinta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41C34-1B97-3EC7-8BD4-F586D67A7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3693C30-E7A3-FA3A-F7BD-6D9B7EDA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126DC-6E26-4A42-9806-1DBDEF2ABBB3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4078E9-9C81-AB3C-5B64-4AD68E2F6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74" y="1752600"/>
            <a:ext cx="6943052" cy="206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18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BC883-2D75-49A2-A81F-FB5F3ACF6930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pic>
        <p:nvPicPr>
          <p:cNvPr id="12292" name="Picture 2" descr="Resultado de imagem para programação orientada a objet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9782"/>
            <a:ext cx="3887788" cy="239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4" descr="Resultado de imagem para programação orientada a objet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8"/>
          <a:stretch>
            <a:fillRect/>
          </a:stretch>
        </p:blipFill>
        <p:spPr bwMode="auto">
          <a:xfrm>
            <a:off x="5318380" y="789782"/>
            <a:ext cx="38322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Resultado de imagem para exemplo de classe objeto atributo e métod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21" y="2596724"/>
            <a:ext cx="7200800" cy="388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exemplo de classe objeto atributo e métod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3483224"/>
            <a:ext cx="4021614" cy="267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2D1EA3-03B7-427C-8205-8C8B6C303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1C80B4B-DD21-4921-89CA-49070AC5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126DC-6E26-4A42-9806-1DBDEF2ABBB3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2B13ECB-FF75-444F-B935-E0B74C29246E}"/>
              </a:ext>
            </a:extLst>
          </p:cNvPr>
          <p:cNvSpPr/>
          <p:nvPr/>
        </p:nvSpPr>
        <p:spPr>
          <a:xfrm>
            <a:off x="323528" y="1636520"/>
            <a:ext cx="7038528" cy="5078313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System;</a:t>
            </a:r>
          </a:p>
          <a:p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System.Globalization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ConsoleSocio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2B91AF"/>
                </a:solidFill>
                <a:latin typeface="Consolas" panose="020B0609020204030204" pitchFamily="49" charset="0"/>
              </a:rPr>
              <a:t>Program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Socio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alguem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Socio();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alguem.Nome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"Thiago Almeida"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alguem.CPF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= 101555222;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alguem.ValidaCPF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= 33;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"Nome: "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+ alguem.Nome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+ 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 CPF: 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alguem.CPF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		  + 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"-"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alguem.ValidaCPF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097ABCB-2EA4-435A-BB2A-3A7E30D0CC0C}"/>
              </a:ext>
            </a:extLst>
          </p:cNvPr>
          <p:cNvSpPr/>
          <p:nvPr/>
        </p:nvSpPr>
        <p:spPr>
          <a:xfrm>
            <a:off x="2286000" y="793375"/>
            <a:ext cx="6858000" cy="590931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System;</a:t>
            </a:r>
          </a:p>
          <a:p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ConsoleSocio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2B91AF"/>
                </a:solidFill>
                <a:latin typeface="Consolas" panose="020B0609020204030204" pitchFamily="49" charset="0"/>
              </a:rPr>
              <a:t>Socio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Nome;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Int64 CPF;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ValidaCPF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RG;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Endereco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Telefone;</a:t>
            </a:r>
          </a:p>
          <a:p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Cadastrar()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ConfirmarCadastro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AE9FE1-69C3-4328-84A3-1ADF98B24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060" y="3523207"/>
            <a:ext cx="6015940" cy="20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16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A6EA1-483E-966A-9CDD-C7EE560E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Pág. </a:t>
            </a:r>
            <a:r>
              <a:rPr lang="pt-BR" dirty="0"/>
              <a:t>120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62655C0-1848-BDF5-29F7-944334F9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126DC-6E26-4A42-9806-1DBDEF2ABBB3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74FDF6-82DD-FD21-7750-7B13F57A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2" y="1556792"/>
            <a:ext cx="9144000" cy="431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21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41969-1A62-AE2A-0D6C-C69475084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121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1B512EF-EF44-E7A2-ECAD-2CC9068E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126DC-6E26-4A42-9806-1DBDEF2ABBB3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2ECDD1D-573D-C70B-4BEC-CFA640F4D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" y="1650234"/>
            <a:ext cx="9144000" cy="486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32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A57BAE-90F5-859D-9439-3F4C213B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8F82AB-A328-40AA-90A5-0F1A84F36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126DC-6E26-4A42-9806-1DBDEF2ABBB3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322488-2D1F-83C9-F21C-040752268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824"/>
            <a:ext cx="9144000" cy="170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602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>
                <a:effectLst/>
              </a:rPr>
              <a:t>Vantagens e objetivos da OO</a:t>
            </a:r>
          </a:p>
        </p:txBody>
      </p:sp>
      <p:sp>
        <p:nvSpPr>
          <p:cNvPr id="51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A proposta da </a:t>
            </a:r>
            <a:r>
              <a:rPr lang="pt-BR" sz="2000" b="1" dirty="0"/>
              <a:t>Orientação a Objetos é representar </a:t>
            </a:r>
            <a:r>
              <a:rPr lang="pt-BR" sz="2000" dirty="0"/>
              <a:t>o mais fielmente possível as </a:t>
            </a:r>
            <a:r>
              <a:rPr lang="pt-BR" sz="2000" b="1" dirty="0"/>
              <a:t>situações do mundo real nos sistemas computacionais</a:t>
            </a:r>
            <a:r>
              <a:rPr lang="pt-BR" sz="2000" dirty="0"/>
              <a:t>.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 Entendemos o mundo como um todo composto por vários objetos que interagem uns com os outros.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Da mesma maneira, a </a:t>
            </a:r>
            <a:r>
              <a:rPr lang="pt-BR" sz="2000" b="1" dirty="0"/>
              <a:t>Orientação a Objetos </a:t>
            </a:r>
            <a:r>
              <a:rPr lang="pt-BR" sz="2000" dirty="0"/>
              <a:t>consiste em </a:t>
            </a:r>
            <a:r>
              <a:rPr lang="pt-BR" sz="2000" b="1" dirty="0"/>
              <a:t>considerar os sistemas computacionais </a:t>
            </a:r>
            <a:r>
              <a:rPr lang="pt-BR" sz="2000" dirty="0"/>
              <a:t>não como uma coleção estruturada de processos, mas sim </a:t>
            </a:r>
            <a:r>
              <a:rPr lang="pt-BR" sz="2000" b="1" dirty="0"/>
              <a:t>como uma coleção de objetos que interagem entre si</a:t>
            </a:r>
            <a:r>
              <a:rPr lang="pt-BR" sz="2000" dirty="0"/>
              <a:t>.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Os programas orientados a objetos são programas escritos em módulos que agrupam um estado e operações sobre este estado.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5E04F0-E68B-4AA6-8E54-BC7097723F29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FA44F68-7C7B-45BA-B27A-9D236D26D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126DC-6E26-4A42-9806-1DBDEF2ABBB3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1D55A6-6435-4E0F-8AA1-E9CC94DECD46}"/>
              </a:ext>
            </a:extLst>
          </p:cNvPr>
          <p:cNvSpPr/>
          <p:nvPr/>
        </p:nvSpPr>
        <p:spPr>
          <a:xfrm>
            <a:off x="539552" y="1124744"/>
            <a:ext cx="8820472" cy="634019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System;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System.Globalization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{ // agrupamento lógico de classes relacionadas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2B92B0"/>
                </a:solidFill>
                <a:latin typeface="Consolas" panose="020B0609020204030204" pitchFamily="49" charset="0"/>
              </a:rPr>
              <a:t>Program</a:t>
            </a:r>
            <a:r>
              <a:rPr lang="pt-BR" sz="1400" dirty="0">
                <a:solidFill>
                  <a:srgbClr val="2B92B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 void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 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xA, xB, xC, yA, yB, yC;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"Entre com as medidas do triângulo X:"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xA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xB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"Entre com as medidas do triângulo Y:"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yA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yB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 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p = (xA + xB + xC) / 2.0;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(p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xA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xB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p = (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yA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yB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yC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) / 2.0;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(p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yA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yB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"Área de X = "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areaX.ToString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"F4"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"Área de Y = "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areaY.ToString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"F4"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"Maior área: X"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"Maior área: Y"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172622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FA44F68-7C7B-45BA-B27A-9D236D26D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126DC-6E26-4A42-9806-1DBDEF2ABBB3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1D55A6-6435-4E0F-8AA1-E9CC94DECD46}"/>
              </a:ext>
            </a:extLst>
          </p:cNvPr>
          <p:cNvSpPr/>
          <p:nvPr/>
        </p:nvSpPr>
        <p:spPr>
          <a:xfrm>
            <a:off x="323528" y="764704"/>
            <a:ext cx="8820472" cy="634019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System;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{ // agrupamento lógico de classes relacionadas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2B92B0"/>
                </a:solidFill>
                <a:latin typeface="Consolas" panose="020B0609020204030204" pitchFamily="49" charset="0"/>
              </a:rPr>
              <a:t>Program</a:t>
            </a:r>
            <a:r>
              <a:rPr lang="pt-BR" sz="1400" dirty="0">
                <a:solidFill>
                  <a:srgbClr val="2B92B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 void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 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xA, xB, xC, yA, yB, yC;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"Entre com as medidas do triângulo X:"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xA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xB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"Entre com as medidas do triângulo Y:"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yA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yB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 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p = (xA + xB + xC) / 2.0;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(p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xA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xB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p = (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yA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yB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yC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) / 2.0;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(p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yA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yB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"Área de X = "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areaX.ToString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"F4"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"Área de Y = "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areaY.ToString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"F4"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"Maior área: X"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"Maior área: Y"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8887851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85A25-AA33-F7AF-EE3F-830685E8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Class</a:t>
            </a:r>
            <a:r>
              <a:rPr lang="pt-BR" dirty="0"/>
              <a:t> X </a:t>
            </a:r>
            <a:r>
              <a:rPr lang="pt-BR" dirty="0" err="1"/>
              <a:t>struct</a:t>
            </a:r>
            <a:br>
              <a:rPr lang="pt-BR" dirty="0"/>
            </a:br>
            <a:r>
              <a:rPr lang="pt-BR" dirty="0" err="1"/>
              <a:t>pág</a:t>
            </a:r>
            <a:r>
              <a:rPr lang="pt-BR" dirty="0"/>
              <a:t> 121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D47E8F1-1A84-64A0-C4C0-98861F72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126DC-6E26-4A42-9806-1DBDEF2ABBB3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FF006C-0415-26B2-1022-3415B6B1A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930924"/>
            <a:ext cx="89725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75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A07011-4290-458C-8C30-6EADF3845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7D4F99-BD4B-42EE-A3E7-23B40DA5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875"/>
            <a:ext cx="8686800" cy="4608513"/>
          </a:xfrm>
        </p:spPr>
        <p:txBody>
          <a:bodyPr/>
          <a:lstStyle/>
          <a:p>
            <a:pPr algn="just"/>
            <a:r>
              <a:rPr lang="pt-BR" dirty="0"/>
              <a:t>Checklist</a:t>
            </a:r>
          </a:p>
          <a:p>
            <a:pPr algn="just"/>
            <a:r>
              <a:rPr lang="pt-BR" dirty="0"/>
              <a:t>• Certifique-se de que seu Windows esteja devidamente licenciado e atualizado</a:t>
            </a:r>
          </a:p>
          <a:p>
            <a:pPr algn="just"/>
            <a:r>
              <a:rPr lang="pt-BR" dirty="0"/>
              <a:t>https://www.visualstudio.com/pt-br/productinfo/vs2017-system-requirements-vs</a:t>
            </a:r>
          </a:p>
          <a:p>
            <a:pPr algn="just"/>
            <a:r>
              <a:rPr lang="pt-BR" dirty="0"/>
              <a:t>• Google: Visual Studio Community</a:t>
            </a:r>
          </a:p>
          <a:p>
            <a:pPr algn="just"/>
            <a:r>
              <a:rPr lang="pt-BR" dirty="0"/>
              <a:t>https://www.visualstudio.com/pt-br/vs/community/</a:t>
            </a:r>
          </a:p>
          <a:p>
            <a:pPr algn="just"/>
            <a:r>
              <a:rPr lang="pt-BR" dirty="0"/>
              <a:t>• Aba Windows -&gt; Baixar o VS Community 2017</a:t>
            </a:r>
          </a:p>
          <a:p>
            <a:pPr algn="just"/>
            <a:r>
              <a:rPr lang="pt-BR" dirty="0">
                <a:hlinkClick r:id="rId2"/>
              </a:rPr>
              <a:t>Visual Studio Downloads Antigos - 2019, 2017, 2015 &amp; Versões Anteriores (microsoft.com)</a:t>
            </a:r>
            <a:endParaRPr lang="pt-BR" dirty="0"/>
          </a:p>
          <a:p>
            <a:pPr algn="just"/>
            <a:r>
              <a:rPr lang="pt-BR" dirty="0"/>
              <a:t>• Rodar o instalador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D4361F-2790-4918-8C01-EA827264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2031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10564-E446-4C5C-81B9-A7147C285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2849906-9A3C-4D02-94C2-587D9D3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126DC-6E26-4A42-9806-1DBDEF2ABBB3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36389ED-CB80-482C-87FF-DBF39E924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139"/>
            <a:ext cx="9144000" cy="526233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A504218-766D-4C19-B311-9BCC17171A21}"/>
              </a:ext>
            </a:extLst>
          </p:cNvPr>
          <p:cNvSpPr txBox="1"/>
          <p:nvPr/>
        </p:nvSpPr>
        <p:spPr>
          <a:xfrm>
            <a:off x="457200" y="3698248"/>
            <a:ext cx="280256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6 variáveis do tipo </a:t>
            </a:r>
            <a:r>
              <a:rPr lang="pt-BR" dirty="0" err="1"/>
              <a:t>double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77F845-CAF1-4ECF-9F3F-34B36639FEBD}"/>
              </a:ext>
            </a:extLst>
          </p:cNvPr>
          <p:cNvSpPr txBox="1"/>
          <p:nvPr/>
        </p:nvSpPr>
        <p:spPr>
          <a:xfrm>
            <a:off x="5868144" y="2265984"/>
            <a:ext cx="3124189" cy="92333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2 variáveis do tipo Triangulo </a:t>
            </a:r>
          </a:p>
          <a:p>
            <a:r>
              <a:rPr lang="pt-BR" dirty="0"/>
              <a:t>apontando  para um</a:t>
            </a:r>
          </a:p>
          <a:p>
            <a:r>
              <a:rPr lang="pt-BR" dirty="0"/>
              <a:t> objeto composto</a:t>
            </a:r>
          </a:p>
        </p:txBody>
      </p:sp>
      <p:sp>
        <p:nvSpPr>
          <p:cNvPr id="7" name="Estrela: 5 Pontas 6">
            <a:extLst>
              <a:ext uri="{FF2B5EF4-FFF2-40B4-BE49-F238E27FC236}">
                <a16:creationId xmlns:a16="http://schemas.microsoft.com/office/drawing/2014/main" id="{5C871516-A9A8-32EF-B6DB-49758E6ED876}"/>
              </a:ext>
            </a:extLst>
          </p:cNvPr>
          <p:cNvSpPr/>
          <p:nvPr/>
        </p:nvSpPr>
        <p:spPr bwMode="auto">
          <a:xfrm>
            <a:off x="7804178" y="637692"/>
            <a:ext cx="914400" cy="914400"/>
          </a:xfrm>
          <a:prstGeom prst="star5">
            <a:avLst/>
          </a:prstGeom>
          <a:solidFill>
            <a:schemeClr val="tx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224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73296-95FE-42C1-AFA2-9E7E9749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447EBC5-1B7A-4E57-A476-E1167F42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126DC-6E26-4A42-9806-1DBDEF2ABBB3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404B4B4-9F6A-47CA-B2BA-D56B55B6A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263"/>
            <a:ext cx="9144000" cy="5880212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EE228F8-57BC-4D4C-94E7-63B2DAE6C4E1}"/>
              </a:ext>
            </a:extLst>
          </p:cNvPr>
          <p:cNvCxnSpPr/>
          <p:nvPr/>
        </p:nvCxnSpPr>
        <p:spPr bwMode="auto">
          <a:xfrm>
            <a:off x="6012160" y="2060848"/>
            <a:ext cx="0" cy="2736304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62934203-21A1-4748-8190-FAEC8986C415}"/>
              </a:ext>
            </a:extLst>
          </p:cNvPr>
          <p:cNvSpPr txBox="1"/>
          <p:nvPr/>
        </p:nvSpPr>
        <p:spPr>
          <a:xfrm>
            <a:off x="3253391" y="4736068"/>
            <a:ext cx="311303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´”x” aponta para o endereço</a:t>
            </a:r>
          </a:p>
        </p:txBody>
      </p:sp>
    </p:spTree>
    <p:extLst>
      <p:ext uri="{BB962C8B-B14F-4D97-AF65-F5344CB8AC3E}">
        <p14:creationId xmlns:p14="http://schemas.microsoft.com/office/powerpoint/2010/main" val="27656279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8C159E6-3800-445B-9BE0-9785E1C3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7BD93DB-BC7F-4EBD-855D-E6BCA31A73D5}"/>
              </a:ext>
            </a:extLst>
          </p:cNvPr>
          <p:cNvSpPr/>
          <p:nvPr/>
        </p:nvSpPr>
        <p:spPr>
          <a:xfrm>
            <a:off x="323528" y="764704"/>
            <a:ext cx="7677472" cy="6093976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sz="13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System.Globalization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t-BR" sz="13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sz="13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 err="1">
                <a:solidFill>
                  <a:srgbClr val="2B92B0"/>
                </a:solidFill>
                <a:latin typeface="Consolas" panose="020B0609020204030204" pitchFamily="49" charset="0"/>
              </a:rPr>
              <a:t>Program</a:t>
            </a:r>
            <a:r>
              <a:rPr lang="pt-BR" sz="1300" dirty="0">
                <a:solidFill>
                  <a:srgbClr val="2B92B0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static void 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Main(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Triangulo x, y;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pt-BR" sz="1300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Triangulo();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y = </a:t>
            </a:r>
            <a:r>
              <a:rPr lang="pt-BR" sz="1300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Triangulo();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41515"/>
                </a:solidFill>
                <a:latin typeface="Consolas" panose="020B0609020204030204" pitchFamily="49" charset="0"/>
              </a:rPr>
              <a:t>"Entre com as medidas do triângulo X:"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x.A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x.B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x.C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41515"/>
                </a:solidFill>
                <a:latin typeface="Consolas" panose="020B0609020204030204" pitchFamily="49" charset="0"/>
              </a:rPr>
              <a:t>"Entre com as medidas do triângulo Y:"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y.A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y.B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y.C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fr-FR" sz="1300" dirty="0">
                <a:solidFill>
                  <a:srgbClr val="0000FF"/>
                </a:solidFill>
                <a:latin typeface="Consolas" panose="020B0609020204030204" pitchFamily="49" charset="0"/>
              </a:rPr>
              <a:t>double </a:t>
            </a: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p = (x.A + x.B + x.C) / 2.0;</a:t>
            </a:r>
          </a:p>
          <a:p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(p * (p -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x.A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x.B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x.C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p = 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y.A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y.B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y.C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 / 2.0;</a:t>
            </a:r>
          </a:p>
          <a:p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(p * (p -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y.A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y.B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y.C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41515"/>
                </a:solidFill>
                <a:latin typeface="Consolas" panose="020B0609020204030204" pitchFamily="49" charset="0"/>
              </a:rPr>
              <a:t>"Área de X = " 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areaX.ToString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41515"/>
                </a:solidFill>
                <a:latin typeface="Consolas" panose="020B0609020204030204" pitchFamily="49" charset="0"/>
              </a:rPr>
              <a:t>"F4"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41515"/>
                </a:solidFill>
                <a:latin typeface="Consolas" panose="020B0609020204030204" pitchFamily="49" charset="0"/>
              </a:rPr>
              <a:t>"Área de Y = " 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areaY.ToString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41515"/>
                </a:solidFill>
                <a:latin typeface="Consolas" panose="020B0609020204030204" pitchFamily="49" charset="0"/>
              </a:rPr>
              <a:t>"F4"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t-BR" sz="13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41515"/>
                </a:solidFill>
                <a:latin typeface="Consolas" panose="020B0609020204030204" pitchFamily="49" charset="0"/>
              </a:rPr>
              <a:t>"Maior área: X"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pt-BR" sz="13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41515"/>
                </a:solidFill>
                <a:latin typeface="Consolas" panose="020B0609020204030204" pitchFamily="49" charset="0"/>
              </a:rPr>
              <a:t>"Maior área: Y"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}	}	}	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t-BR" sz="1300" dirty="0"/>
          </a:p>
        </p:txBody>
      </p:sp>
    </p:spTree>
    <p:extLst>
      <p:ext uri="{BB962C8B-B14F-4D97-AF65-F5344CB8AC3E}">
        <p14:creationId xmlns:p14="http://schemas.microsoft.com/office/powerpoint/2010/main" val="2896616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50313BD-7ED7-431F-BB9F-E5D93E5C2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FA69CF-3167-4D45-A6A0-9BF5FD3E0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34" y="1049789"/>
            <a:ext cx="6958731" cy="5654505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78A4826-7DC5-4BA8-956A-3C2B90A8C80D}"/>
              </a:ext>
            </a:extLst>
          </p:cNvPr>
          <p:cNvCxnSpPr/>
          <p:nvPr/>
        </p:nvCxnSpPr>
        <p:spPr bwMode="auto">
          <a:xfrm>
            <a:off x="2123728" y="1340768"/>
            <a:ext cx="504056" cy="79208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D033388-88A7-43B6-999F-32649FBC0993}"/>
              </a:ext>
            </a:extLst>
          </p:cNvPr>
          <p:cNvCxnSpPr>
            <a:cxnSpLocks/>
          </p:cNvCxnSpPr>
          <p:nvPr/>
        </p:nvCxnSpPr>
        <p:spPr bwMode="auto">
          <a:xfrm>
            <a:off x="2123728" y="1340768"/>
            <a:ext cx="3888432" cy="79208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E3DA1B3-A2DE-48A7-93BA-DA862629562B}"/>
              </a:ext>
            </a:extLst>
          </p:cNvPr>
          <p:cNvCxnSpPr>
            <a:cxnSpLocks/>
          </p:cNvCxnSpPr>
          <p:nvPr/>
        </p:nvCxnSpPr>
        <p:spPr bwMode="auto">
          <a:xfrm>
            <a:off x="2123728" y="1340768"/>
            <a:ext cx="3528392" cy="338437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E950E2F3-13CE-109A-FB0F-3A4F3C87F5A2}"/>
              </a:ext>
            </a:extLst>
          </p:cNvPr>
          <p:cNvSpPr txBox="1"/>
          <p:nvPr/>
        </p:nvSpPr>
        <p:spPr>
          <a:xfrm>
            <a:off x="49410" y="6245058"/>
            <a:ext cx="8839670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pt-PT" dirty="0" err="1"/>
              <a:t>Namespaces</a:t>
            </a:r>
            <a:r>
              <a:rPr lang="pt-PT" dirty="0"/>
              <a:t> em C# são </a:t>
            </a:r>
            <a:r>
              <a:rPr lang="pt-PT" b="1" dirty="0"/>
              <a:t>conjuntos de identificadores que tem como função agrupar funcionalidades comuns assim também organizando-as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F0ECE9-3770-86DF-0136-DBC764292366}"/>
              </a:ext>
            </a:extLst>
          </p:cNvPr>
          <p:cNvSpPr txBox="1"/>
          <p:nvPr/>
        </p:nvSpPr>
        <p:spPr>
          <a:xfrm>
            <a:off x="323528" y="2487069"/>
            <a:ext cx="976999" cy="923330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Produto</a:t>
            </a:r>
          </a:p>
          <a:p>
            <a:r>
              <a:rPr lang="pt-BR" dirty="0"/>
              <a:t>Cliente</a:t>
            </a:r>
          </a:p>
          <a:p>
            <a:r>
              <a:rPr lang="pt-BR" dirty="0"/>
              <a:t>Pedido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19A3BC0-821B-19AE-6468-CB7D968589DA}"/>
              </a:ext>
            </a:extLst>
          </p:cNvPr>
          <p:cNvSpPr txBox="1"/>
          <p:nvPr/>
        </p:nvSpPr>
        <p:spPr>
          <a:xfrm>
            <a:off x="-10111" y="1972248"/>
            <a:ext cx="2343911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pt-BR" dirty="0" err="1"/>
              <a:t>Namespace</a:t>
            </a:r>
            <a:r>
              <a:rPr lang="pt-BR" dirty="0"/>
              <a:t> Negócios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717D435-A4FF-1337-CE40-1CE2D16E201A}"/>
              </a:ext>
            </a:extLst>
          </p:cNvPr>
          <p:cNvSpPr txBox="1"/>
          <p:nvPr/>
        </p:nvSpPr>
        <p:spPr>
          <a:xfrm>
            <a:off x="6600807" y="1602916"/>
            <a:ext cx="2264210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pt-BR" dirty="0" err="1"/>
              <a:t>Namespace</a:t>
            </a:r>
            <a:r>
              <a:rPr lang="pt-BR" dirty="0"/>
              <a:t> Serviços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67F1035-056F-6E46-F02B-B8EB517A6E23}"/>
              </a:ext>
            </a:extLst>
          </p:cNvPr>
          <p:cNvSpPr txBox="1"/>
          <p:nvPr/>
        </p:nvSpPr>
        <p:spPr>
          <a:xfrm>
            <a:off x="6327835" y="4364849"/>
            <a:ext cx="2663999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pt-BR" dirty="0" err="1"/>
              <a:t>Namespace</a:t>
            </a:r>
            <a:r>
              <a:rPr lang="pt-BR" dirty="0"/>
              <a:t> Repositórios</a:t>
            </a:r>
          </a:p>
        </p:txBody>
      </p:sp>
    </p:spTree>
    <p:extLst>
      <p:ext uri="{BB962C8B-B14F-4D97-AF65-F5344CB8AC3E}">
        <p14:creationId xmlns:p14="http://schemas.microsoft.com/office/powerpoint/2010/main" val="3144664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50313BD-7ED7-431F-BB9F-E5D93E5C2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38B834-119A-4501-8444-17DDFF403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711"/>
            <a:ext cx="9144000" cy="454057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5865997-52D2-09DF-63F5-5AA8BAD0FC99}"/>
              </a:ext>
            </a:extLst>
          </p:cNvPr>
          <p:cNvSpPr txBox="1"/>
          <p:nvPr/>
        </p:nvSpPr>
        <p:spPr>
          <a:xfrm>
            <a:off x="251520" y="5525958"/>
            <a:ext cx="8435280" cy="92333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Quando se tem um sistema muito grande, pode-se dividi-los em subprojetos ou subsistemas que ficam dentro do Assembly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4BF6E9A-85F1-2E27-7F16-4BB3A041AEC5}"/>
              </a:ext>
            </a:extLst>
          </p:cNvPr>
          <p:cNvSpPr txBox="1"/>
          <p:nvPr/>
        </p:nvSpPr>
        <p:spPr>
          <a:xfrm>
            <a:off x="251518" y="1711118"/>
            <a:ext cx="4176464" cy="58477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Assembly Financeiro (subprojeto) com seus </a:t>
            </a:r>
            <a:r>
              <a:rPr lang="pt-BR" sz="1600" dirty="0" err="1"/>
              <a:t>namespaces</a:t>
            </a:r>
            <a:r>
              <a:rPr lang="pt-BR" sz="1600" dirty="0"/>
              <a:t> agrupando as classes.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EBB312-6A8C-E49E-83FF-8CD6B1E80DBE}"/>
              </a:ext>
            </a:extLst>
          </p:cNvPr>
          <p:cNvSpPr txBox="1"/>
          <p:nvPr/>
        </p:nvSpPr>
        <p:spPr>
          <a:xfrm>
            <a:off x="4932040" y="1692097"/>
            <a:ext cx="3960442" cy="58477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pt-BR" sz="1600" dirty="0"/>
              <a:t>Assembly Gráfico (Subprojeto) com seus </a:t>
            </a:r>
            <a:r>
              <a:rPr lang="pt-BR" sz="1600" dirty="0" err="1"/>
              <a:t>namespaces</a:t>
            </a:r>
            <a:r>
              <a:rPr lang="pt-BR" sz="1600" dirty="0"/>
              <a:t> agrupando as suas  classes.</a:t>
            </a:r>
          </a:p>
        </p:txBody>
      </p:sp>
    </p:spTree>
    <p:extLst>
      <p:ext uri="{BB962C8B-B14F-4D97-AF65-F5344CB8AC3E}">
        <p14:creationId xmlns:p14="http://schemas.microsoft.com/office/powerpoint/2010/main" val="2441443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50313BD-7ED7-431F-BB9F-E5D93E5C2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52BF96-34E8-4927-82CD-A1D82F64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52" y="2241138"/>
            <a:ext cx="8316416" cy="380277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8DE2674-F452-D8D9-F440-26E72832C2F4}"/>
              </a:ext>
            </a:extLst>
          </p:cNvPr>
          <p:cNvSpPr txBox="1"/>
          <p:nvPr/>
        </p:nvSpPr>
        <p:spPr>
          <a:xfrm>
            <a:off x="3325995" y="2765636"/>
            <a:ext cx="2160240" cy="33855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Assembly Financeiro.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4476ED-6F56-7267-8F67-0D1BAED6A513}"/>
              </a:ext>
            </a:extLst>
          </p:cNvPr>
          <p:cNvSpPr txBox="1"/>
          <p:nvPr/>
        </p:nvSpPr>
        <p:spPr>
          <a:xfrm>
            <a:off x="6274223" y="2750863"/>
            <a:ext cx="2160240" cy="33855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Assembly Gráfico.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DC84EA6A-7466-5D63-944E-0F6902357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2" y="3309410"/>
            <a:ext cx="3849318" cy="354859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6839C3A-A1FA-6471-6705-55335CB9E35E}"/>
              </a:ext>
            </a:extLst>
          </p:cNvPr>
          <p:cNvSpPr txBox="1"/>
          <p:nvPr/>
        </p:nvSpPr>
        <p:spPr>
          <a:xfrm>
            <a:off x="377768" y="2985115"/>
            <a:ext cx="2160240" cy="338554"/>
          </a:xfrm>
          <a:prstGeom prst="rect">
            <a:avLst/>
          </a:prstGeom>
          <a:solidFill>
            <a:srgbClr val="CC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Aplicação - Solução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91897C-584F-6F9C-8202-ECAAA4D2DDBA}"/>
              </a:ext>
            </a:extLst>
          </p:cNvPr>
          <p:cNvSpPr txBox="1"/>
          <p:nvPr/>
        </p:nvSpPr>
        <p:spPr>
          <a:xfrm>
            <a:off x="3810819" y="4854354"/>
            <a:ext cx="2160240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Assembly - Projeto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5585974-A486-DC1F-5D8F-B5F26F702158}"/>
              </a:ext>
            </a:extLst>
          </p:cNvPr>
          <p:cNvCxnSpPr>
            <a:stCxn id="8" idx="2"/>
          </p:cNvCxnSpPr>
          <p:nvPr/>
        </p:nvCxnSpPr>
        <p:spPr bwMode="auto">
          <a:xfrm>
            <a:off x="1457888" y="3323669"/>
            <a:ext cx="0" cy="8974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0F9F5F6E-5AA5-53FA-E903-647CB687DBCC}"/>
              </a:ext>
            </a:extLst>
          </p:cNvPr>
          <p:cNvCxnSpPr>
            <a:stCxn id="9" idx="1"/>
          </p:cNvCxnSpPr>
          <p:nvPr/>
        </p:nvCxnSpPr>
        <p:spPr bwMode="auto">
          <a:xfrm flipH="1" flipV="1">
            <a:off x="1650579" y="4509120"/>
            <a:ext cx="2160240" cy="5145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D8F85EA8-06A5-3DA2-8A30-921186AF401D}"/>
              </a:ext>
            </a:extLst>
          </p:cNvPr>
          <p:cNvCxnSpPr>
            <a:stCxn id="9" idx="1"/>
          </p:cNvCxnSpPr>
          <p:nvPr/>
        </p:nvCxnSpPr>
        <p:spPr bwMode="auto">
          <a:xfrm flipH="1">
            <a:off x="1457888" y="5023631"/>
            <a:ext cx="2352931" cy="6376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102D8E3-79EB-B28B-F171-56B127ADF61B}"/>
              </a:ext>
            </a:extLst>
          </p:cNvPr>
          <p:cNvSpPr txBox="1"/>
          <p:nvPr/>
        </p:nvSpPr>
        <p:spPr>
          <a:xfrm>
            <a:off x="3870748" y="5997906"/>
            <a:ext cx="2160240" cy="33855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Classes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E2FE804-B667-3F22-5A5B-688569682893}"/>
              </a:ext>
            </a:extLst>
          </p:cNvPr>
          <p:cNvCxnSpPr>
            <a:stCxn id="24" idx="1"/>
          </p:cNvCxnSpPr>
          <p:nvPr/>
        </p:nvCxnSpPr>
        <p:spPr bwMode="auto">
          <a:xfrm flipH="1">
            <a:off x="2529744" y="6167183"/>
            <a:ext cx="1341004" cy="16721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CE9FEC08-B05A-9E70-E1C9-DD67438F2A05}"/>
              </a:ext>
            </a:extLst>
          </p:cNvPr>
          <p:cNvCxnSpPr>
            <a:stCxn id="24" idx="1"/>
          </p:cNvCxnSpPr>
          <p:nvPr/>
        </p:nvCxnSpPr>
        <p:spPr bwMode="auto">
          <a:xfrm flipH="1" flipV="1">
            <a:off x="2125904" y="5194357"/>
            <a:ext cx="1744844" cy="97282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Chave Direita 30">
            <a:extLst>
              <a:ext uri="{FF2B5EF4-FFF2-40B4-BE49-F238E27FC236}">
                <a16:creationId xmlns:a16="http://schemas.microsoft.com/office/drawing/2014/main" id="{B609D225-1A4C-0A61-765D-CF60F7D92B52}"/>
              </a:ext>
            </a:extLst>
          </p:cNvPr>
          <p:cNvSpPr/>
          <p:nvPr/>
        </p:nvSpPr>
        <p:spPr bwMode="auto">
          <a:xfrm>
            <a:off x="1704264" y="4923978"/>
            <a:ext cx="274079" cy="581973"/>
          </a:xfrm>
          <a:prstGeom prst="rightBrace">
            <a:avLst>
              <a:gd name="adj1" fmla="val 8333"/>
              <a:gd name="adj2" fmla="val 52516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32" name="Chave Direita 31">
            <a:extLst>
              <a:ext uri="{FF2B5EF4-FFF2-40B4-BE49-F238E27FC236}">
                <a16:creationId xmlns:a16="http://schemas.microsoft.com/office/drawing/2014/main" id="{99F1A6C8-0D70-B599-20C3-35FFF2348C6F}"/>
              </a:ext>
            </a:extLst>
          </p:cNvPr>
          <p:cNvSpPr/>
          <p:nvPr/>
        </p:nvSpPr>
        <p:spPr bwMode="auto">
          <a:xfrm>
            <a:off x="2061236" y="6042633"/>
            <a:ext cx="274079" cy="581973"/>
          </a:xfrm>
          <a:prstGeom prst="rightBrace">
            <a:avLst>
              <a:gd name="adj1" fmla="val 8333"/>
              <a:gd name="adj2" fmla="val 52516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D5D9163D-5D9E-68E5-FDC2-2AB576095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968" y="3937695"/>
            <a:ext cx="2952750" cy="3486150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747974BD-F5B7-C96A-0AFC-821824529E25}"/>
              </a:ext>
            </a:extLst>
          </p:cNvPr>
          <p:cNvSpPr txBox="1"/>
          <p:nvPr/>
        </p:nvSpPr>
        <p:spPr>
          <a:xfrm>
            <a:off x="7402778" y="4339843"/>
            <a:ext cx="1588379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/>
              <a:t>namespace</a:t>
            </a:r>
            <a:endParaRPr lang="pt-BR" sz="1600" dirty="0"/>
          </a:p>
        </p:txBody>
      </p: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A576725F-4325-3368-A750-124B9DA236AB}"/>
              </a:ext>
            </a:extLst>
          </p:cNvPr>
          <p:cNvCxnSpPr>
            <a:stCxn id="35" idx="2"/>
          </p:cNvCxnSpPr>
          <p:nvPr/>
        </p:nvCxnSpPr>
        <p:spPr bwMode="auto">
          <a:xfrm flipH="1">
            <a:off x="7144228" y="4678397"/>
            <a:ext cx="1052740" cy="4053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0621DBCD-0369-1582-9592-2B1750B973B2}"/>
              </a:ext>
            </a:extLst>
          </p:cNvPr>
          <p:cNvCxnSpPr>
            <a:stCxn id="35" idx="2"/>
          </p:cNvCxnSpPr>
          <p:nvPr/>
        </p:nvCxnSpPr>
        <p:spPr bwMode="auto">
          <a:xfrm flipH="1">
            <a:off x="7204157" y="4678397"/>
            <a:ext cx="992811" cy="9757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B239CE0-1D1D-AA50-1E3D-C2CB55132503}"/>
              </a:ext>
            </a:extLst>
          </p:cNvPr>
          <p:cNvSpPr txBox="1"/>
          <p:nvPr/>
        </p:nvSpPr>
        <p:spPr>
          <a:xfrm>
            <a:off x="570458" y="904206"/>
            <a:ext cx="8447293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0000"/>
                </a:solidFill>
              </a:rPr>
              <a:t>Aplicação  = Agrupamento de </a:t>
            </a:r>
            <a:r>
              <a:rPr lang="pt-BR" sz="1600" b="1" dirty="0" err="1">
                <a:solidFill>
                  <a:srgbClr val="000000"/>
                </a:solidFill>
              </a:rPr>
              <a:t>assemblies</a:t>
            </a:r>
            <a:r>
              <a:rPr lang="pt-BR" sz="1600" b="1" dirty="0">
                <a:solidFill>
                  <a:srgbClr val="000000"/>
                </a:solidFill>
              </a:rPr>
              <a:t> relacionados.</a:t>
            </a:r>
          </a:p>
          <a:p>
            <a:r>
              <a:rPr lang="pt-BR" sz="1600" b="1" dirty="0">
                <a:solidFill>
                  <a:srgbClr val="000000"/>
                </a:solidFill>
              </a:rPr>
              <a:t>Aplicação </a:t>
            </a:r>
            <a:r>
              <a:rPr lang="pt-BR" sz="1600" b="1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pt-BR" sz="1600" b="1" dirty="0" err="1">
                <a:solidFill>
                  <a:srgbClr val="000000"/>
                </a:solidFill>
                <a:sym typeface="Wingdings" panose="05000000000000000000" pitchFamily="2" charset="2"/>
              </a:rPr>
              <a:t>Solution</a:t>
            </a:r>
            <a:r>
              <a:rPr lang="pt-BR" sz="1600" b="1" dirty="0">
                <a:solidFill>
                  <a:srgbClr val="000000"/>
                </a:solidFill>
                <a:sym typeface="Wingdings" panose="05000000000000000000" pitchFamily="2" charset="2"/>
              </a:rPr>
              <a:t> (Solução)</a:t>
            </a:r>
          </a:p>
          <a:p>
            <a:r>
              <a:rPr lang="pt-BR" sz="1600" b="1" dirty="0">
                <a:solidFill>
                  <a:srgbClr val="000000"/>
                </a:solidFill>
                <a:sym typeface="Wingdings" panose="05000000000000000000" pitchFamily="2" charset="2"/>
              </a:rPr>
              <a:t>Assembly  Project (</a:t>
            </a:r>
            <a:r>
              <a:rPr lang="pt-BR" sz="1600" b="1" dirty="0" err="1">
                <a:solidFill>
                  <a:srgbClr val="000000"/>
                </a:solidFill>
                <a:sym typeface="Wingdings" panose="05000000000000000000" pitchFamily="2" charset="2"/>
              </a:rPr>
              <a:t>rojeto</a:t>
            </a:r>
            <a:r>
              <a:rPr lang="pt-BR" sz="1600" b="1" dirty="0">
                <a:solidFill>
                  <a:srgbClr val="000000"/>
                </a:solidFill>
                <a:sym typeface="Wingdings" panose="05000000000000000000" pitchFamily="2" charset="2"/>
              </a:rPr>
              <a:t>)</a:t>
            </a:r>
            <a:endParaRPr lang="pt-BR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881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9" grpId="0" animBg="1"/>
      <p:bldP spid="24" grpId="0" animBg="1"/>
      <p:bldP spid="31" grpId="0" animBg="1"/>
      <p:bldP spid="32" grpId="0" animBg="1"/>
      <p:bldP spid="3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AEDAE7A-AB48-43AA-8488-3B87A9384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3788F1-423A-4FD8-90F3-252D71165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36712"/>
            <a:ext cx="7524750" cy="45053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47D4F43-4E54-40A2-B837-A4C61474E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097" y="1749425"/>
            <a:ext cx="75723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210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6998B-A7A8-44EE-A685-8539676C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6DF83B7-809B-42CD-8C79-DD870174A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126DC-6E26-4A42-9806-1DBDEF2ABBB3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498D0C-2B5E-49D3-9826-1C1B0293D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69616"/>
            <a:ext cx="3009900" cy="18097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E0C9839-A7D1-466F-97F4-C73CAB218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824781"/>
            <a:ext cx="4010025" cy="2647950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096E790-F47C-46CB-8CE0-B0A58AFC62F9}"/>
              </a:ext>
            </a:extLst>
          </p:cNvPr>
          <p:cNvCxnSpPr>
            <a:cxnSpLocks/>
          </p:cNvCxnSpPr>
          <p:nvPr/>
        </p:nvCxnSpPr>
        <p:spPr bwMode="auto">
          <a:xfrm>
            <a:off x="2483768" y="2674491"/>
            <a:ext cx="2520280" cy="118655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C62C0396-58FE-4081-9084-DBD34DE38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272" y="3148756"/>
            <a:ext cx="3124200" cy="3152775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509A35B3-8125-4239-96A6-DD2752968A38}"/>
              </a:ext>
            </a:extLst>
          </p:cNvPr>
          <p:cNvCxnSpPr>
            <a:cxnSpLocks/>
          </p:cNvCxnSpPr>
          <p:nvPr/>
        </p:nvCxnSpPr>
        <p:spPr bwMode="auto">
          <a:xfrm>
            <a:off x="1619672" y="3573611"/>
            <a:ext cx="4933528" cy="215964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713A0CF-25D6-4A3D-87FC-44E867B230FD}"/>
              </a:ext>
            </a:extLst>
          </p:cNvPr>
          <p:cNvSpPr txBox="1"/>
          <p:nvPr/>
        </p:nvSpPr>
        <p:spPr>
          <a:xfrm>
            <a:off x="4921089" y="6036895"/>
            <a:ext cx="3765711" cy="307777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pt-BR" sz="1400" dirty="0"/>
              <a:t>Arquivo de configuração do projeto (.</a:t>
            </a:r>
            <a:r>
              <a:rPr lang="pt-BR" sz="1400" dirty="0" err="1"/>
              <a:t>csproj</a:t>
            </a:r>
            <a:r>
              <a:rPr lang="pt-B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7305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F04AA-E51C-41EF-A039-1E49C583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Escolha do idioma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A548853-E152-4DC8-9A21-5F80FC36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126DC-6E26-4A42-9806-1DBDEF2ABBB3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D2CBE9-2A30-4B60-AC81-961D44E0A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68" y="1484784"/>
            <a:ext cx="8741464" cy="81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10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E58E4AA-692A-4403-A860-8549839F4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B44C131-88A8-44A3-874B-83A6A3EEE476}"/>
              </a:ext>
            </a:extLst>
          </p:cNvPr>
          <p:cNvSpPr/>
          <p:nvPr/>
        </p:nvSpPr>
        <p:spPr>
          <a:xfrm>
            <a:off x="-108520" y="919455"/>
            <a:ext cx="9144000" cy="589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 err="1">
                <a:solidFill>
                  <a:srgbClr val="2B91AF"/>
                </a:solidFill>
                <a:latin typeface="Consolas" panose="020B0609020204030204" pitchFamily="49" charset="0"/>
              </a:rPr>
              <a:t>Program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Triangulo x, y;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x = </a:t>
            </a:r>
            <a:r>
              <a:rPr lang="pt-BR" sz="13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Triangulo();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y = </a:t>
            </a:r>
            <a:r>
              <a:rPr lang="pt-BR" sz="13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Triangulo();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31515"/>
                </a:solidFill>
                <a:latin typeface="Consolas" panose="020B0609020204030204" pitchFamily="49" charset="0"/>
              </a:rPr>
              <a:t>"Entre com as medidas do triângulo X:"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            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x.A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x.B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x.C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            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31515"/>
                </a:solidFill>
                <a:latin typeface="Consolas" panose="020B0609020204030204" pitchFamily="49" charset="0"/>
              </a:rPr>
              <a:t>"Entre com as medidas do triângulo Y:"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y.A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y.B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y.C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            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x.AreaTriangulo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y.AreaTriangulo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31515"/>
                </a:solidFill>
                <a:latin typeface="Consolas" panose="020B0609020204030204" pitchFamily="49" charset="0"/>
              </a:rPr>
              <a:t>"Área de X = 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areaX.ToString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31515"/>
                </a:solidFill>
                <a:latin typeface="Consolas" panose="020B0609020204030204" pitchFamily="49" charset="0"/>
              </a:rPr>
              <a:t>"F4"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31515"/>
                </a:solidFill>
                <a:latin typeface="Consolas" panose="020B0609020204030204" pitchFamily="49" charset="0"/>
              </a:rPr>
              <a:t>"Área de Y = 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areaY.ToString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31515"/>
                </a:solidFill>
                <a:latin typeface="Consolas" panose="020B0609020204030204" pitchFamily="49" charset="0"/>
              </a:rPr>
              <a:t>"F4"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31515"/>
                </a:solidFill>
                <a:latin typeface="Consolas" panose="020B0609020204030204" pitchFamily="49" charset="0"/>
              </a:rPr>
              <a:t>"Maior área: X"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31515"/>
                </a:solidFill>
                <a:latin typeface="Consolas" panose="020B0609020204030204" pitchFamily="49" charset="0"/>
              </a:rPr>
              <a:t>"Maior área: Y"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t-BR" sz="13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t-BR" sz="1300" dirty="0" err="1">
                <a:solidFill>
                  <a:srgbClr val="008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8000"/>
                </a:solidFill>
                <a:latin typeface="Consolas" panose="020B0609020204030204" pitchFamily="49" charset="0"/>
              </a:rPr>
              <a:t>("Pressione ENTER para sair...");</a:t>
            </a:r>
            <a:endParaRPr lang="pt-BR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t-BR" sz="13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t-BR" sz="1300" dirty="0" err="1">
                <a:solidFill>
                  <a:srgbClr val="008000"/>
                </a:solidFill>
                <a:latin typeface="Consolas" panose="020B0609020204030204" pitchFamily="49" charset="0"/>
              </a:rPr>
              <a:t>Console.Read</a:t>
            </a:r>
            <a:r>
              <a:rPr lang="pt-BR" sz="1300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pt-BR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  <a:endParaRPr lang="pt-BR" sz="13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3B90F66-64CF-4DC8-A261-D44FC79DCC01}"/>
              </a:ext>
            </a:extLst>
          </p:cNvPr>
          <p:cNvSpPr/>
          <p:nvPr/>
        </p:nvSpPr>
        <p:spPr>
          <a:xfrm>
            <a:off x="53244" y="918533"/>
            <a:ext cx="8820472" cy="289310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pt-BR" sz="1400"/>
              <a:t>class Triangulo</a:t>
            </a:r>
          </a:p>
          <a:p>
            <a:r>
              <a:rPr lang="pt-BR" sz="1400"/>
              <a:t>    {</a:t>
            </a:r>
          </a:p>
          <a:p>
            <a:r>
              <a:rPr lang="pt-BR" sz="1400"/>
              <a:t>        public double A;</a:t>
            </a:r>
          </a:p>
          <a:p>
            <a:r>
              <a:rPr lang="pt-BR" sz="1400"/>
              <a:t>        public double B;</a:t>
            </a:r>
          </a:p>
          <a:p>
            <a:r>
              <a:rPr lang="pt-BR" sz="1400"/>
              <a:t>        public double C;</a:t>
            </a:r>
          </a:p>
          <a:p>
            <a:endParaRPr lang="pt-BR" sz="1400"/>
          </a:p>
          <a:p>
            <a:r>
              <a:rPr lang="pt-BR" sz="1400"/>
              <a:t>        public double AreaTriangulo()</a:t>
            </a:r>
          </a:p>
          <a:p>
            <a:r>
              <a:rPr lang="pt-BR" sz="1400"/>
              <a:t>        {</a:t>
            </a:r>
          </a:p>
          <a:p>
            <a:r>
              <a:rPr lang="pt-BR" sz="1400"/>
              <a:t>            double p = (A + B + C) / 2.0;</a:t>
            </a:r>
          </a:p>
          <a:p>
            <a:r>
              <a:rPr lang="pt-BR" sz="1400"/>
              <a:t>            //double raiz = Math.Sqrt(p * (p - A) * (p - B) * (p - C));</a:t>
            </a:r>
          </a:p>
          <a:p>
            <a:r>
              <a:rPr lang="en-US" sz="1400"/>
              <a:t>            return Math.Sqrt(p * (p - A) * (p - B) * (p - C));</a:t>
            </a:r>
          </a:p>
          <a:p>
            <a:r>
              <a:rPr lang="pt-BR" sz="1400"/>
              <a:t>           // return (raiz);</a:t>
            </a:r>
          </a:p>
          <a:p>
            <a:r>
              <a:rPr lang="pt-BR" sz="1400"/>
              <a:t>        }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413532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0456E0-35FA-2478-1421-5D6753F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2022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D63431-8F38-986F-02E0-6B837398E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133479"/>
            <a:ext cx="9036496" cy="1752600"/>
          </a:xfrm>
        </p:spPr>
        <p:txBody>
          <a:bodyPr/>
          <a:lstStyle/>
          <a:p>
            <a:endParaRPr lang="pt-BR" dirty="0">
              <a:hlinkClick r:id="rId2"/>
            </a:endParaRPr>
          </a:p>
          <a:p>
            <a:endParaRPr lang="pt-BR" dirty="0">
              <a:hlinkClick r:id="rId2"/>
            </a:endParaRPr>
          </a:p>
          <a:p>
            <a:r>
              <a:rPr lang="pt-BR" dirty="0">
                <a:hlinkClick r:id="rId2"/>
              </a:rPr>
              <a:t>Baixar Ferramentas do Visual Studio – Instalação gratuita para Windows, Mac e Linux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31EDF1-4B8A-93FB-AF86-DE5E44CF1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17409F-C255-4942-8167-3519089F74A4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B64C6E8-3E8C-191C-D342-19D7E3CE7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7" y="797682"/>
            <a:ext cx="8820472" cy="52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05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5142EC-18A2-4204-BA1A-DA6839746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DFB1F1-6804-430B-9937-54313AB55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84784"/>
            <a:ext cx="8172400" cy="447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8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5142EC-18A2-4204-BA1A-DA6839746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DFB1F1-6804-430B-9937-54313AB55B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728"/>
          <a:stretch/>
        </p:blipFill>
        <p:spPr>
          <a:xfrm>
            <a:off x="683568" y="1484785"/>
            <a:ext cx="8172400" cy="30575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77032E8-1805-453B-984D-AE0D1AF2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401655"/>
            <a:ext cx="5276850" cy="305752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6FE66CE-DDC8-D4A9-96F9-B76E1EF2B469}"/>
              </a:ext>
            </a:extLst>
          </p:cNvPr>
          <p:cNvSpPr/>
          <p:nvPr/>
        </p:nvSpPr>
        <p:spPr bwMode="auto">
          <a:xfrm>
            <a:off x="4283968" y="6000613"/>
            <a:ext cx="1616224" cy="369332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Quinta </a:t>
            </a:r>
          </a:p>
        </p:txBody>
      </p:sp>
    </p:spTree>
    <p:extLst>
      <p:ext uri="{BB962C8B-B14F-4D97-AF65-F5344CB8AC3E}">
        <p14:creationId xmlns:p14="http://schemas.microsoft.com/office/powerpoint/2010/main" val="2971124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62902C2-6306-4B01-A313-9B6209D0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BA0E7E-18E5-4591-9E9D-75604D110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912"/>
            <a:ext cx="9144000" cy="493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37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>
                <a:effectLst/>
              </a:rPr>
              <a:t>Vantagens e objetivos da OO</a:t>
            </a:r>
          </a:p>
        </p:txBody>
      </p:sp>
      <p:sp>
        <p:nvSpPr>
          <p:cNvPr id="51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Apresentam ênfase em reutilização de código.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Um dos grandes diferenciais da programação orientada a objetos em relação a outros paradigmas de programação que também permitem a </a:t>
            </a:r>
            <a:r>
              <a:rPr lang="pt-BR" sz="2000" b="1" dirty="0"/>
              <a:t>definição de estruturas e operações </a:t>
            </a:r>
            <a:r>
              <a:rPr lang="pt-BR" sz="2000" dirty="0"/>
              <a:t>sobre essas estruturas está no conceito de </a:t>
            </a:r>
            <a:r>
              <a:rPr lang="pt-BR" sz="2000" b="1" dirty="0"/>
              <a:t>herança</a:t>
            </a:r>
            <a:r>
              <a:rPr lang="pt-BR" sz="2000" dirty="0"/>
              <a:t>, mecanismo através do qual definições existentes podem ser facilmente estendidas.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Juntamente com a herança deve ser enfatizada a importância do </a:t>
            </a:r>
            <a:r>
              <a:rPr lang="pt-BR" sz="2000" b="1" dirty="0"/>
              <a:t>polimorfismo</a:t>
            </a:r>
            <a:r>
              <a:rPr lang="pt-BR" sz="2000" dirty="0"/>
              <a:t>, que permite selecionar funcionalidades que um programa irá utilizar de forma dinâmica, durante sua execução.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169DA-1132-4002-BD25-69ACD753305D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2CD3B-6EC6-479E-935E-A5DC7598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ClrTx/>
              <a:buSzPct val="100000"/>
            </a:pP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D8976-6858-4AB8-A084-A362524CC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A Ideia da Orientação por Objetos</a:t>
            </a:r>
            <a:endParaRPr lang="pt-BR" sz="1800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927742-9748-40E9-871E-1AAA463C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22218FF-40F2-4AE9-A131-A637E0B91189}"/>
              </a:ext>
            </a:extLst>
          </p:cNvPr>
          <p:cNvSpPr/>
          <p:nvPr/>
        </p:nvSpPr>
        <p:spPr>
          <a:xfrm>
            <a:off x="179512" y="6393809"/>
            <a:ext cx="2265107" cy="307777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pt-BR" sz="1400" dirty="0" err="1">
                <a:latin typeface="Arial" panose="020B0604020202020204" pitchFamily="34" charset="0"/>
              </a:rPr>
              <a:t>Kecia</a:t>
            </a:r>
            <a:r>
              <a:rPr lang="pt-BR" sz="1400" dirty="0">
                <a:latin typeface="Arial" panose="020B0604020202020204" pitchFamily="34" charset="0"/>
              </a:rPr>
              <a:t> A. M. Ferreira. POO</a:t>
            </a:r>
            <a:endParaRPr lang="pt-BR" sz="14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6E69D22-DBDB-4B66-BACB-961BDF75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2525"/>
            <a:ext cx="7488831" cy="436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71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2CD3B-6EC6-479E-935E-A5DC7598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ClrTx/>
              <a:buSzPct val="100000"/>
            </a:pP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D8976-6858-4AB8-A084-A362524CC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A Ideia da Orientação por Objetos</a:t>
            </a:r>
            <a:endParaRPr lang="pt-BR" sz="1800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927742-9748-40E9-871E-1AAA463C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22218FF-40F2-4AE9-A131-A637E0B91189}"/>
              </a:ext>
            </a:extLst>
          </p:cNvPr>
          <p:cNvSpPr/>
          <p:nvPr/>
        </p:nvSpPr>
        <p:spPr>
          <a:xfrm>
            <a:off x="179512" y="6393809"/>
            <a:ext cx="2265107" cy="307777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pt-BR" sz="1400" dirty="0" err="1">
                <a:latin typeface="Arial" panose="020B0604020202020204" pitchFamily="34" charset="0"/>
              </a:rPr>
              <a:t>Kecia</a:t>
            </a:r>
            <a:r>
              <a:rPr lang="pt-BR" sz="1400" dirty="0">
                <a:latin typeface="Arial" panose="020B0604020202020204" pitchFamily="34" charset="0"/>
              </a:rPr>
              <a:t> A. M. Ferreira. POO</a:t>
            </a:r>
            <a:endParaRPr lang="pt-BR" sz="1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154CA88-0989-47CF-9ED4-3BA8331C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50" y="2005012"/>
            <a:ext cx="7656637" cy="401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5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2CD3B-6EC6-479E-935E-A5DC7598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ClrTx/>
              <a:buSzPct val="100000"/>
            </a:pP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D8976-6858-4AB8-A084-A362524CC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A Ideia da Orientação por Objetos</a:t>
            </a:r>
            <a:endParaRPr lang="pt-BR" sz="1800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927742-9748-40E9-871E-1AAA463C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22218FF-40F2-4AE9-A131-A637E0B91189}"/>
              </a:ext>
            </a:extLst>
          </p:cNvPr>
          <p:cNvSpPr/>
          <p:nvPr/>
        </p:nvSpPr>
        <p:spPr>
          <a:xfrm>
            <a:off x="179512" y="6393809"/>
            <a:ext cx="2265107" cy="307777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pt-BR" sz="1400" dirty="0" err="1">
                <a:latin typeface="Arial" panose="020B0604020202020204" pitchFamily="34" charset="0"/>
              </a:rPr>
              <a:t>Kecia</a:t>
            </a:r>
            <a:r>
              <a:rPr lang="pt-BR" sz="1400" dirty="0">
                <a:latin typeface="Arial" panose="020B0604020202020204" pitchFamily="34" charset="0"/>
              </a:rPr>
              <a:t> A. M. Ferreira. POO</a:t>
            </a:r>
            <a:endParaRPr lang="pt-BR" sz="1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75FEDE4-612A-400B-8912-60D0D0C3F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011808"/>
            <a:ext cx="6827787" cy="382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47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412776"/>
            <a:ext cx="8229600" cy="4608513"/>
          </a:xfrm>
        </p:spPr>
        <p:txBody>
          <a:bodyPr/>
          <a:lstStyle/>
          <a:p>
            <a:pPr lvl="1" algn="just"/>
            <a:r>
              <a:rPr lang="pt-BR" dirty="0"/>
              <a:t>A abstração é um princípio fundamental da Programação Orientada a Objetos que envolve a identificação e a </a:t>
            </a:r>
            <a:r>
              <a:rPr lang="pt-BR" b="1" dirty="0"/>
              <a:t>modelagem das características e comportamentos </a:t>
            </a:r>
            <a:r>
              <a:rPr lang="pt-BR" dirty="0"/>
              <a:t>essenciais de um objeto, ignorando os detalhes irrelevantes ou secundários para o contexto em questão. </a:t>
            </a:r>
          </a:p>
          <a:p>
            <a:pPr lvl="1" algn="just"/>
            <a:r>
              <a:rPr lang="pt-BR" dirty="0"/>
              <a:t>Em essência, a abstração permite aos desenvolvedores criar modelos simplificados de entidades complexas do mundo real, focando apenas nos aspectos que são importantes para a aplicação sendo desenvolvida.</a:t>
            </a:r>
          </a:p>
          <a:p>
            <a:pPr lvl="1" algn="just"/>
            <a:r>
              <a:rPr lang="pt-BR" dirty="0"/>
              <a:t>Exemplo: retirada ou depósito em uma conta bancária.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682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5B0D6F-3138-8DFC-34E4-B0EBF522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18BB91-08D7-C08F-247F-AD2B884B8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A abstração é importante por várias razões: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1" dirty="0"/>
              <a:t>Simplificação:</a:t>
            </a:r>
            <a:r>
              <a:rPr lang="pt-BR" dirty="0"/>
              <a:t> Reduz a complexidade do desenvolvimento de software, permitindo que os desenvolvedores se concentrem nos aspectos relevantes.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1" dirty="0"/>
              <a:t>Reusabilidade:</a:t>
            </a:r>
            <a:r>
              <a:rPr lang="pt-BR" dirty="0"/>
              <a:t> Promove a reusabilidade do código, uma vez que as abstrações podem ser usadas em diferentes partes de um aplicativo ou em diferentes projetos.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1" dirty="0"/>
              <a:t>Manutenibilidade:</a:t>
            </a:r>
            <a:r>
              <a:rPr lang="pt-BR" dirty="0"/>
              <a:t> Facilita a manutenção do código, pois as modificações em uma abstração (como uma classe) são herdadas por todas as suas subclasses.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1" dirty="0"/>
              <a:t>Extensibilidade:</a:t>
            </a:r>
            <a:r>
              <a:rPr lang="pt-BR" dirty="0"/>
              <a:t> Permite que novas funcionalidades sejam adicionadas com facilidade, estendendo as classes existentes.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B01F345-C091-40A4-7649-D8703C86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408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3024773"/>
            <a:ext cx="4943475" cy="27908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r>
              <a:rPr lang="pt-BR" dirty="0"/>
              <a:t>Processo de </a:t>
            </a:r>
            <a:r>
              <a:rPr lang="pt-BR" b="1" dirty="0"/>
              <a:t>identificar os aspectos essenciais </a:t>
            </a:r>
            <a:r>
              <a:rPr lang="pt-BR" dirty="0"/>
              <a:t>de um contexto qualquer, ignorando características menos importantes ou acidentais</a:t>
            </a:r>
          </a:p>
          <a:p>
            <a:pPr lvl="1" algn="just"/>
            <a:r>
              <a:rPr lang="pt-BR" dirty="0"/>
              <a:t> “</a:t>
            </a:r>
            <a:r>
              <a:rPr lang="pt-BR" b="1" dirty="0"/>
              <a:t>Uma abstração” </a:t>
            </a:r>
            <a:r>
              <a:rPr lang="pt-BR" dirty="0"/>
              <a:t>é o resultado deste processo.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14" y="3094869"/>
            <a:ext cx="7727169" cy="32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59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84B0A-38B1-50EA-691F-B548AC08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3AFC58-10CB-1C13-1EFE-3C129E61C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5897B2-98A6-D470-FEDC-41EE38E5D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A621B5-C89A-77CC-E0B5-1E7903D5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980728"/>
            <a:ext cx="8810625" cy="33242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8F1A617-CCE1-B044-EECB-6119432F9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5" y="3010060"/>
            <a:ext cx="8229600" cy="374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34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ctr">
              <a:buNone/>
            </a:pPr>
            <a:r>
              <a:rPr lang="pt-BR" dirty="0"/>
              <a:t>Visões diferentes do objeto</a:t>
            </a:r>
          </a:p>
          <a:p>
            <a:pPr marL="273050" lvl="1" indent="-273050" algn="just"/>
            <a:r>
              <a:rPr lang="pt-BR" dirty="0"/>
              <a:t>A seleção de quais aspectos são essenciais </a:t>
            </a:r>
            <a:r>
              <a:rPr lang="pt-BR" sz="2000" b="1" dirty="0"/>
              <a:t>depende </a:t>
            </a:r>
            <a:r>
              <a:rPr lang="pt-BR" b="1" dirty="0"/>
              <a:t>do observador e do fenômeno observado. </a:t>
            </a:r>
          </a:p>
          <a:p>
            <a:pPr marL="673100" lvl="2" indent="-273050" algn="just"/>
            <a:r>
              <a:rPr lang="pt-BR" sz="2000" dirty="0"/>
              <a:t>Diferentes </a:t>
            </a:r>
            <a:r>
              <a:rPr lang="pt-BR" sz="2000" b="1" dirty="0"/>
              <a:t>observadores  </a:t>
            </a:r>
          </a:p>
          <a:p>
            <a:pPr marL="673100" lvl="2" indent="-273050" algn="just"/>
            <a:r>
              <a:rPr lang="pt-BR" sz="2000" dirty="0"/>
              <a:t>Diferentes </a:t>
            </a:r>
            <a:r>
              <a:rPr lang="pt-BR" sz="2000" b="1" dirty="0"/>
              <a:t>necessidades</a:t>
            </a:r>
            <a:endParaRPr lang="pt-BR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r="54348"/>
          <a:stretch/>
        </p:blipFill>
        <p:spPr>
          <a:xfrm>
            <a:off x="4644008" y="3371630"/>
            <a:ext cx="1800200" cy="33432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47089"/>
          <a:stretch/>
        </p:blipFill>
        <p:spPr>
          <a:xfrm>
            <a:off x="6444208" y="3374915"/>
            <a:ext cx="2086458" cy="33432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l="24698" t="37934" r="27825" b="14683"/>
          <a:stretch/>
        </p:blipFill>
        <p:spPr>
          <a:xfrm>
            <a:off x="5615227" y="4641980"/>
            <a:ext cx="1872209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44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ctr">
              <a:buNone/>
            </a:pPr>
            <a:r>
              <a:rPr lang="pt-BR" dirty="0"/>
              <a:t>Classificação: forma de realizar a abstração</a:t>
            </a:r>
          </a:p>
          <a:p>
            <a:pPr marL="273050" lvl="1" indent="-273050" algn="just"/>
            <a:endParaRPr lang="pt-BR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2472531"/>
            <a:ext cx="6543675" cy="28289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51" y="2492807"/>
            <a:ext cx="8083039" cy="375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50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ctr">
              <a:buNone/>
            </a:pPr>
            <a:r>
              <a:rPr lang="pt-BR" dirty="0"/>
              <a:t>Classificação: forma de realizar a abstração</a:t>
            </a:r>
          </a:p>
          <a:p>
            <a:pPr marL="273050" lvl="1" indent="-273050" algn="just"/>
            <a:r>
              <a:rPr lang="pt-BR" dirty="0"/>
              <a:t>A que foi observado em cada “coisa” da figura anterior?</a:t>
            </a:r>
          </a:p>
          <a:p>
            <a:pPr marL="673100" lvl="2" indent="-273050" algn="just"/>
            <a:r>
              <a:rPr lang="pt-BR" sz="2000" dirty="0"/>
              <a:t>Similaridades? </a:t>
            </a:r>
          </a:p>
          <a:p>
            <a:pPr marL="673100" lvl="2" indent="-273050" algn="just"/>
            <a:r>
              <a:rPr lang="pt-BR" sz="2000" dirty="0"/>
              <a:t>Conjunto de características comuns; </a:t>
            </a:r>
          </a:p>
          <a:p>
            <a:pPr marL="673100" lvl="2" indent="-273050" algn="just"/>
            <a:r>
              <a:rPr lang="pt-BR" sz="2000" dirty="0"/>
              <a:t>Comportamento comum; </a:t>
            </a:r>
          </a:p>
          <a:p>
            <a:pPr marL="673100" lvl="2" indent="-273050" algn="just"/>
            <a:r>
              <a:rPr lang="pt-BR" sz="2000" dirty="0"/>
              <a:t>Cada “coisa” é um indivíduo dentro do grupo, certo?</a:t>
            </a:r>
          </a:p>
          <a:p>
            <a:pPr marL="673100" lvl="2" indent="-273050" algn="just"/>
            <a:r>
              <a:rPr lang="pt-BR" sz="2000" dirty="0"/>
              <a:t>Cada “coisa” é denominado “</a:t>
            </a:r>
            <a:r>
              <a:rPr lang="pt-BR" sz="2000" b="1" dirty="0"/>
              <a:t>objeto</a:t>
            </a:r>
            <a:r>
              <a:rPr lang="pt-BR" sz="2000" dirty="0"/>
              <a:t>”.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7624" y="4496018"/>
            <a:ext cx="1069841" cy="206084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8184" y="4458379"/>
            <a:ext cx="1656184" cy="22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32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FC1E8-E3DE-C73E-9DDD-8C95BAA63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30B78-6010-A6DE-7B8F-7E7B414B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ED5D0A-437C-D009-E2CB-788152925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ctr">
              <a:buNone/>
            </a:pPr>
            <a:r>
              <a:rPr lang="pt-BR" dirty="0"/>
              <a:t>Qual seria a diferença na abstração de veículos para uma oficina mecânica e para uma locadora de veículos?</a:t>
            </a:r>
          </a:p>
          <a:p>
            <a:pPr marL="0" lvl="1" indent="0" algn="ctr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FE6669B-8C49-1C00-981D-E0E556523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  <p:pic>
        <p:nvPicPr>
          <p:cNvPr id="6" name="Imagem 5" descr="Carro de polícia&#10;&#10;Descrição gerada automaticamente">
            <a:extLst>
              <a:ext uri="{FF2B5EF4-FFF2-40B4-BE49-F238E27FC236}">
                <a16:creationId xmlns:a16="http://schemas.microsoft.com/office/drawing/2014/main" id="{431FA979-1B19-5FB0-573D-A99883DFC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76437"/>
            <a:ext cx="7620000" cy="2533650"/>
          </a:xfrm>
          <a:prstGeom prst="rect">
            <a:avLst/>
          </a:prstGeom>
        </p:spPr>
      </p:pic>
      <p:pic>
        <p:nvPicPr>
          <p:cNvPr id="10" name="Imagem 9" descr="Uma imagem contendo no interior, mesa, computer, homem&#10;&#10;Descrição gerada automaticamente">
            <a:extLst>
              <a:ext uri="{FF2B5EF4-FFF2-40B4-BE49-F238E27FC236}">
                <a16:creationId xmlns:a16="http://schemas.microsoft.com/office/drawing/2014/main" id="{E778A492-0E60-747A-208F-2E0B4D40D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8500"/>
            <a:ext cx="352425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4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Instanciando objetos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400" dirty="0"/>
              <a:t>Um objeto possui:</a:t>
            </a:r>
          </a:p>
          <a:p>
            <a:pPr algn="just">
              <a:buClrTx/>
              <a:buSzPct val="100000"/>
              <a:buFont typeface="Wingdings" panose="05000000000000000000" pitchFamily="2" charset="2"/>
              <a:buChar char="Ø"/>
            </a:pPr>
            <a:r>
              <a:rPr lang="pt-BR" sz="2400" dirty="0"/>
              <a:t>Características ou atributos;</a:t>
            </a:r>
          </a:p>
          <a:p>
            <a:pPr algn="just">
              <a:buClrTx/>
              <a:buSzPct val="100000"/>
              <a:buFont typeface="Wingdings" panose="05000000000000000000" pitchFamily="2" charset="2"/>
              <a:buChar char="Ø"/>
            </a:pPr>
            <a:r>
              <a:rPr lang="pt-BR" sz="2400" dirty="0"/>
              <a:t>Comportamentos ou métodos;</a:t>
            </a:r>
          </a:p>
          <a:p>
            <a:pPr algn="just">
              <a:buClrTx/>
              <a:buSzPct val="100000"/>
              <a:buFont typeface="Wingdings" panose="05000000000000000000" pitchFamily="2" charset="2"/>
              <a:buChar char="Ø"/>
            </a:pPr>
            <a:r>
              <a:rPr lang="pt-BR" sz="2400" dirty="0"/>
              <a:t>Estado atual ou Status.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7612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pt-BR" dirty="0"/>
              <a:t>Portanto, </a:t>
            </a:r>
            <a:r>
              <a:rPr lang="pt-BR" b="1" dirty="0"/>
              <a:t>Objeto</a:t>
            </a:r>
            <a:r>
              <a:rPr lang="pt-BR" dirty="0"/>
              <a:t> :</a:t>
            </a:r>
          </a:p>
          <a:p>
            <a:pPr marL="273050" lvl="1" indent="-273050" algn="just"/>
            <a:r>
              <a:rPr lang="pt-BR" dirty="0"/>
              <a:t>É uma </a:t>
            </a:r>
            <a:r>
              <a:rPr lang="pt-BR" b="1" dirty="0"/>
              <a:t>entidade </a:t>
            </a:r>
            <a:r>
              <a:rPr lang="pt-BR" dirty="0"/>
              <a:t>com </a:t>
            </a:r>
            <a:r>
              <a:rPr lang="pt-BR" b="1" dirty="0"/>
              <a:t>estado </a:t>
            </a:r>
            <a:r>
              <a:rPr lang="pt-BR" dirty="0"/>
              <a:t>e </a:t>
            </a:r>
            <a:r>
              <a:rPr lang="pt-BR" b="1" dirty="0"/>
              <a:t>comportamento </a:t>
            </a:r>
            <a:r>
              <a:rPr lang="pt-BR" dirty="0"/>
              <a:t>específico. </a:t>
            </a:r>
          </a:p>
          <a:p>
            <a:pPr marL="273050" lvl="1" indent="-273050" algn="just"/>
            <a:r>
              <a:rPr lang="pt-BR" dirty="0"/>
              <a:t> Frequentemente, objetos de software modelam objetos do mundo real.</a:t>
            </a:r>
          </a:p>
          <a:p>
            <a:pPr marL="273050" lvl="1" indent="-273050" algn="just"/>
            <a:r>
              <a:rPr lang="pt-BR" dirty="0"/>
              <a:t> O Objeto possui; estado, comportamento e identidade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149080"/>
            <a:ext cx="2562225" cy="8953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4055167"/>
            <a:ext cx="34671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59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pt-BR" dirty="0"/>
              <a:t>O Objeto possui...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77" y="1995219"/>
            <a:ext cx="8442989" cy="391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93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F2292-A921-4E7B-962A-0377183E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1F9934-415B-4896-A8AF-28F032CB5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424AAF-AE14-41DE-87C3-B9205448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C42C4F-61BC-4CAB-A935-172ED3844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2600"/>
            <a:ext cx="5210175" cy="25431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8F0C31-B478-447B-9B04-F937B11DF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587" y="4378325"/>
            <a:ext cx="62579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70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381000"/>
            <a:ext cx="8229600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normAutofit/>
          </a:bodyPr>
          <a:lstStyle/>
          <a:p>
            <a:pPr>
              <a:defRPr/>
            </a:pPr>
            <a:r>
              <a:rPr lang="pt-BR" dirty="0"/>
              <a:t>Objetos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  <a:defRPr/>
            </a:pPr>
            <a:fld id="{5E13A733-9466-4C61-84F4-E25A54A5B08D}" type="slidenum">
              <a:rPr lang="pt-BR" smtClean="0"/>
              <a:pPr>
                <a:spcAft>
                  <a:spcPts val="600"/>
                </a:spcAft>
                <a:defRPr/>
              </a:pPr>
              <a:t>48</a:t>
            </a:fld>
            <a:endParaRPr lang="pt-BR"/>
          </a:p>
        </p:txBody>
      </p:sp>
      <p:graphicFrame>
        <p:nvGraphicFramePr>
          <p:cNvPr id="5125" name="Espaço Reservado para Conteúdo 2">
            <a:extLst>
              <a:ext uri="{FF2B5EF4-FFF2-40B4-BE49-F238E27FC236}">
                <a16:creationId xmlns:a16="http://schemas.microsoft.com/office/drawing/2014/main" id="{CF2D9EC1-B86E-4CA8-B39D-FFF8C5BAE2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186894"/>
              </p:ext>
            </p:extLst>
          </p:nvPr>
        </p:nvGraphicFramePr>
        <p:xfrm>
          <a:off x="457200" y="1412875"/>
          <a:ext cx="8229600" cy="4608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2458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Estado de um Objeto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lang="pt-BR" dirty="0"/>
              <a:t>Um objeto é caracterizado por um conjunto de </a:t>
            </a:r>
            <a:r>
              <a:rPr lang="pt-BR" b="1" dirty="0"/>
              <a:t>atributos.</a:t>
            </a:r>
          </a:p>
          <a:p>
            <a:pPr marL="342900" lvl="1" indent="-342900"/>
            <a:r>
              <a:rPr lang="pt-BR" dirty="0"/>
              <a:t>Atributos são </a:t>
            </a:r>
            <a:r>
              <a:rPr lang="pt-BR" sz="2000" b="1" dirty="0"/>
              <a:t>características </a:t>
            </a:r>
            <a:r>
              <a:rPr lang="pt-BR" dirty="0"/>
              <a:t>(propriedades) presentes em todos os objetos de uma mesma classe.</a:t>
            </a:r>
          </a:p>
          <a:p>
            <a:pPr marL="342900" lvl="1" indent="-342900"/>
            <a:r>
              <a:rPr lang="pt-BR" dirty="0"/>
              <a:t> O </a:t>
            </a:r>
            <a:r>
              <a:rPr lang="pt-BR" sz="2000" b="1" dirty="0"/>
              <a:t>conjunto dos valores </a:t>
            </a:r>
            <a:r>
              <a:rPr lang="pt-BR" dirty="0"/>
              <a:t>de cada atributo em um determinado momento representa o </a:t>
            </a:r>
            <a:r>
              <a:rPr lang="pt-BR" sz="2000" b="1" dirty="0"/>
              <a:t>estado de um </a:t>
            </a:r>
            <a:r>
              <a:rPr lang="pt-BR" b="1" dirty="0"/>
              <a:t>objeto.</a:t>
            </a:r>
          </a:p>
          <a:p>
            <a:pPr marL="742950" lvl="2" indent="-342900"/>
            <a:r>
              <a:rPr lang="pt-BR" b="1" dirty="0"/>
              <a:t>Não confundir atributos com variáveis locais.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9802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altLang="pt-BR" dirty="0">
                <a:effectLst/>
              </a:rPr>
              <a:t>Histórico da programação orientada a objetos</a:t>
            </a:r>
            <a:endParaRPr lang="pt-BR" dirty="0"/>
          </a:p>
        </p:txBody>
      </p:sp>
      <p:sp>
        <p:nvSpPr>
          <p:cNvPr id="51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A “Engenharia de software” surgiu no final da década de 60 para tentar solucionar os problemas gerados pela “Crise do software”.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No entanto, várias técnicas que foram desenvolvidas nos anos 70 e 80 não conseguiram resolver os problemas de produtividade e qualidade em softwares.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Nos anos 90, um grande número de empresas, de diversos portes, já estava com boa parte de seus sistemas com um considerável nível de informatização.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Além disso, o uso da internet como meio de comunicação e busca maciça de informação foi amplamente divulgado e finalmente o computador passou a ser uma ferramenta de trabalho para muitas pessoas.</a:t>
            </a:r>
            <a:endParaRPr lang="pt-BR" altLang="pt-BR" sz="2000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ADF61E-F7C7-4A73-9C72-9909C5770AAF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A74F352-575D-46AF-8F72-03EF27754F1F}"/>
              </a:ext>
            </a:extLst>
          </p:cNvPr>
          <p:cNvSpPr/>
          <p:nvPr/>
        </p:nvSpPr>
        <p:spPr>
          <a:xfrm>
            <a:off x="215516" y="2135753"/>
            <a:ext cx="8712968" cy="381642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algn="just"/>
            <a:r>
              <a:rPr lang="pt-BR" sz="2200" dirty="0">
                <a:latin typeface="Roboto-Regular"/>
              </a:rPr>
              <a:t>A “crise do software” foi um termo cunhado para descrever as </a:t>
            </a:r>
            <a:r>
              <a:rPr lang="pt-BR" sz="2200" u="sng" dirty="0">
                <a:latin typeface="Roboto-Regular"/>
              </a:rPr>
              <a:t>dificuldades enfrentadas no desenvolvimento de software </a:t>
            </a:r>
            <a:r>
              <a:rPr lang="pt-BR" sz="2200" dirty="0">
                <a:latin typeface="Roboto-Regular"/>
              </a:rPr>
              <a:t>no fim da década de 60. A </a:t>
            </a:r>
            <a:r>
              <a:rPr lang="pt-BR" sz="2200" u="sng" dirty="0">
                <a:latin typeface="Roboto-Regular"/>
              </a:rPr>
              <a:t>complexidade dos problemas</a:t>
            </a:r>
            <a:r>
              <a:rPr lang="pt-BR" sz="2200" dirty="0">
                <a:latin typeface="Roboto-Regular"/>
              </a:rPr>
              <a:t>, a </a:t>
            </a:r>
            <a:r>
              <a:rPr lang="pt-BR" sz="2200" u="sng" dirty="0">
                <a:latin typeface="Roboto-Regular"/>
              </a:rPr>
              <a:t>ausência de técnicas </a:t>
            </a:r>
            <a:r>
              <a:rPr lang="pt-BR" sz="2200" dirty="0">
                <a:latin typeface="Roboto-Regular"/>
              </a:rPr>
              <a:t>bem estabelecidas e a </a:t>
            </a:r>
            <a:r>
              <a:rPr lang="pt-BR" sz="2200" u="sng" dirty="0">
                <a:latin typeface="Roboto-Regular"/>
              </a:rPr>
              <a:t>crescente demanda por novas aplicações</a:t>
            </a:r>
            <a:r>
              <a:rPr lang="pt-BR" sz="2200" dirty="0">
                <a:latin typeface="Roboto-Regular"/>
              </a:rPr>
              <a:t> começavam a se tornar um problema sério. Foi nessa época, mais precisamente em 1968, que ocorreu a Conferência da OTAN sobre Engenharia de Software (NATO Software </a:t>
            </a:r>
            <a:r>
              <a:rPr lang="pt-BR" sz="2200" dirty="0" err="1">
                <a:latin typeface="Roboto-Regular"/>
              </a:rPr>
              <a:t>Engineering</a:t>
            </a:r>
            <a:r>
              <a:rPr lang="pt-BR" sz="2200" dirty="0">
                <a:latin typeface="Roboto-Regular"/>
              </a:rPr>
              <a:t> </a:t>
            </a:r>
            <a:r>
              <a:rPr lang="pt-BR" sz="2200" dirty="0" err="1">
                <a:latin typeface="Roboto-Regular"/>
              </a:rPr>
              <a:t>Conference</a:t>
            </a:r>
            <a:r>
              <a:rPr lang="pt-BR" sz="2200" dirty="0">
                <a:latin typeface="Roboto-Regular"/>
              </a:rPr>
              <a:t>) em </a:t>
            </a:r>
            <a:r>
              <a:rPr lang="pt-BR" sz="2200" dirty="0" err="1">
                <a:latin typeface="Roboto-Regular"/>
              </a:rPr>
              <a:t>Garmisch</a:t>
            </a:r>
            <a:r>
              <a:rPr lang="pt-BR" sz="2200" dirty="0">
                <a:latin typeface="Roboto-Regular"/>
              </a:rPr>
              <a:t>, Alemanha. O principal objetivo dessa reunião era </a:t>
            </a:r>
            <a:r>
              <a:rPr lang="pt-BR" sz="2200" u="sng" dirty="0">
                <a:latin typeface="Roboto-Regular"/>
              </a:rPr>
              <a:t>estabelecer práticas mais maduras para o </a:t>
            </a:r>
            <a:r>
              <a:rPr lang="pt-BR" sz="2200" b="1" u="sng" dirty="0">
                <a:latin typeface="Roboto-Regular"/>
              </a:rPr>
              <a:t>processo de desenvolvimento</a:t>
            </a:r>
            <a:r>
              <a:rPr lang="pt-BR" sz="2200" dirty="0">
                <a:latin typeface="Roboto-Regular"/>
              </a:rPr>
              <a:t>, por essa razão o encontro é considerado hoje como o nascimento da disciplina de Engenharia de Software.</a:t>
            </a:r>
            <a:endParaRPr lang="pt-BR" sz="22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1E8B268-8CAA-39D4-FE33-EF776C1E818D}"/>
              </a:ext>
            </a:extLst>
          </p:cNvPr>
          <p:cNvSpPr txBox="1"/>
          <p:nvPr/>
        </p:nvSpPr>
        <p:spPr>
          <a:xfrm>
            <a:off x="995264" y="6352143"/>
            <a:ext cx="662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Crise Do Software O Início Da Engenharia De Software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Estado de um Objeto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ctr">
              <a:buNone/>
            </a:pPr>
            <a:r>
              <a:rPr lang="pt-BR" b="1" dirty="0"/>
              <a:t>Atributos e variáveis locais.</a:t>
            </a:r>
            <a:endParaRPr lang="pt-BR" dirty="0"/>
          </a:p>
          <a:p>
            <a:pPr marL="342900" lvl="1" indent="-342900"/>
            <a:r>
              <a:rPr lang="pt-BR" dirty="0"/>
              <a:t> Um </a:t>
            </a:r>
            <a:r>
              <a:rPr lang="pt-BR" b="1" dirty="0"/>
              <a:t>atributo </a:t>
            </a:r>
            <a:r>
              <a:rPr lang="pt-BR" dirty="0"/>
              <a:t>é uma </a:t>
            </a:r>
            <a:r>
              <a:rPr lang="pt-BR" b="1" dirty="0"/>
              <a:t>característica relevante </a:t>
            </a:r>
            <a:r>
              <a:rPr lang="pt-BR" dirty="0"/>
              <a:t>presente em um objeto durante toda a vida deste objeto.</a:t>
            </a:r>
          </a:p>
          <a:p>
            <a:pPr marL="742950" lvl="2" indent="-342900"/>
            <a:r>
              <a:rPr lang="pt-BR" sz="1800" dirty="0"/>
              <a:t>Veja se faz sentido falar de um objeto sem aquele atributo</a:t>
            </a:r>
          </a:p>
          <a:p>
            <a:pPr marL="400050" lvl="2" indent="0">
              <a:buNone/>
            </a:pPr>
            <a:endParaRPr lang="pt-BR" sz="1800" dirty="0"/>
          </a:p>
          <a:p>
            <a:pPr marL="342900" lvl="1" indent="-342900"/>
            <a:r>
              <a:rPr lang="pt-BR" dirty="0"/>
              <a:t>Variáveis temporárias não devem ser declaradas como atributos. Exemplos:</a:t>
            </a:r>
          </a:p>
          <a:p>
            <a:pPr marL="742950" lvl="2" indent="-342900"/>
            <a:r>
              <a:rPr lang="pt-BR" sz="1800" dirty="0"/>
              <a:t>Variáveis que controlam laços; </a:t>
            </a:r>
          </a:p>
          <a:p>
            <a:pPr marL="742950" lvl="2" indent="-342900"/>
            <a:r>
              <a:rPr lang="pt-BR" sz="1800" dirty="0"/>
              <a:t>Variáveis que guardam valores intermediários em cálculos.</a:t>
            </a:r>
          </a:p>
          <a:p>
            <a:pPr marL="742950" lvl="2" indent="-342900"/>
            <a:endParaRPr lang="pt-BR" sz="1800" dirty="0"/>
          </a:p>
          <a:p>
            <a:pPr marL="742950" lvl="2" indent="-342900"/>
            <a:r>
              <a:rPr lang="pt-BR" sz="1800" dirty="0"/>
              <a:t>VER SLIDES 20 </a:t>
            </a:r>
            <a:r>
              <a:rPr lang="pt-BR" sz="1800"/>
              <a:t>E 21</a:t>
            </a:r>
            <a:endParaRPr lang="pt-BR" sz="1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080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Atributos</a:t>
            </a:r>
          </a:p>
        </p:txBody>
      </p:sp>
      <p:sp>
        <p:nvSpPr>
          <p:cNvPr id="51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Os objetos do mundo real possuem propriedades que possuem valores. Estes valores definem o estado do objeto.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As propriedades recebem o nome de atributos em OO.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Podemos dizer que os atributos dos objetos são “variáveis” ou “campos” que armazenam os diferentes valores que as características dos objetos podem conter.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O estado de um objeto é o conjunto de valores de seus atributos em um determinado instante.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O comportamento de um objeto é como ele age e reage em termos de suas mudanças de estado e troca de mensagens com outros objetos. Exemplo: quantidade de um produto, saldo bancário, etc.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D516AE-1F78-4E96-9847-055231721655}" type="slidenum">
              <a:rPr lang="pt-BR" smtClean="0"/>
              <a:pPr>
                <a:defRPr/>
              </a:pPr>
              <a:t>51</a:t>
            </a:fld>
            <a:endParaRPr lang="pt-BR"/>
          </a:p>
        </p:txBody>
      </p:sp>
      <p:sp>
        <p:nvSpPr>
          <p:cNvPr id="23557" name="AutoShape 2" descr="Resultado de imagem para cachorro"/>
          <p:cNvSpPr>
            <a:spLocks noChangeAspect="1" noChangeArrowheads="1"/>
          </p:cNvSpPr>
          <p:nvPr/>
        </p:nvSpPr>
        <p:spPr bwMode="auto">
          <a:xfrm>
            <a:off x="16351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20000"/>
              </a:spcBef>
              <a:spcAft>
                <a:spcPct val="5000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ct val="50000"/>
              </a:spcAft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Ø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9pPr>
          </a:lstStyle>
          <a:p>
            <a:pPr algn="l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632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Atributos</a:t>
            </a:r>
          </a:p>
        </p:txBody>
      </p:sp>
      <p:sp>
        <p:nvSpPr>
          <p:cNvPr id="51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defRPr/>
            </a:pPr>
            <a:endParaRPr lang="pt-BR" sz="2000" b="1" dirty="0"/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Os atributos de um objeto somente mudam de valor através de estímulos externos ou internos.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A única forma de modificar os atributos dos objetos é </a:t>
            </a:r>
            <a:r>
              <a:rPr lang="pt-BR" sz="2000" b="1" dirty="0"/>
              <a:t>disparando eventos</a:t>
            </a:r>
            <a:r>
              <a:rPr lang="pt-BR" sz="2000" dirty="0"/>
              <a:t> que provocam a transição desses estados no objeto.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0F5FFE-F8B6-4309-943A-3F13AF7CB3DE}" type="slidenum">
              <a:rPr lang="pt-BR" smtClean="0"/>
              <a:pPr>
                <a:defRPr/>
              </a:pPr>
              <a:t>52</a:t>
            </a:fld>
            <a:endParaRPr lang="pt-BR"/>
          </a:p>
        </p:txBody>
      </p:sp>
      <p:sp>
        <p:nvSpPr>
          <p:cNvPr id="25605" name="AutoShape 2" descr="Resultado de imagem para cachorro"/>
          <p:cNvSpPr>
            <a:spLocks noChangeAspect="1" noChangeArrowheads="1"/>
          </p:cNvSpPr>
          <p:nvPr/>
        </p:nvSpPr>
        <p:spPr bwMode="auto">
          <a:xfrm>
            <a:off x="16351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20000"/>
              </a:spcBef>
              <a:spcAft>
                <a:spcPct val="5000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ct val="50000"/>
              </a:spcAft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Ø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9pPr>
          </a:lstStyle>
          <a:p>
            <a:pPr algn="l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791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Comportamento de um Objeto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algn="just"/>
            <a:r>
              <a:rPr lang="pt-PT" dirty="0"/>
              <a:t>Um método </a:t>
            </a:r>
            <a:r>
              <a:rPr lang="pt-PT" b="1" dirty="0"/>
              <a:t>é uma sub-rotina que é executada por um objeto ao receber uma mensagem</a:t>
            </a:r>
            <a:r>
              <a:rPr lang="pt-PT" dirty="0"/>
              <a:t>. </a:t>
            </a:r>
          </a:p>
          <a:p>
            <a:pPr marL="342900" lvl="1" indent="-342900" algn="just"/>
            <a:r>
              <a:rPr lang="pt-PT" dirty="0"/>
              <a:t>Os </a:t>
            </a:r>
            <a:r>
              <a:rPr lang="pt-PT" b="1" dirty="0"/>
              <a:t>métodos determinam o comportamento dos objetos de uma classe </a:t>
            </a:r>
            <a:r>
              <a:rPr lang="pt-PT" dirty="0"/>
              <a:t>e são análogos a funções ou procedimentos da programação estruturada. O envio de mensagens (chamada de métodos) pode alterar o estado de um objeto.</a:t>
            </a:r>
            <a:endParaRPr lang="pt-BR" dirty="0"/>
          </a:p>
          <a:p>
            <a:pPr marL="342900" lvl="1" indent="-342900" algn="just"/>
            <a:r>
              <a:rPr lang="pt-BR" dirty="0"/>
              <a:t> O comportamento de um objeto é representado por um conjunto de </a:t>
            </a:r>
            <a:r>
              <a:rPr lang="pt-BR" b="1" dirty="0"/>
              <a:t>operações</a:t>
            </a:r>
            <a:r>
              <a:rPr lang="pt-BR" dirty="0"/>
              <a:t>.</a:t>
            </a:r>
          </a:p>
          <a:p>
            <a:pPr marL="342900" lvl="1" indent="-342900" algn="just"/>
            <a:r>
              <a:rPr lang="pt-BR" b="1" dirty="0"/>
              <a:t>Operações</a:t>
            </a:r>
            <a:r>
              <a:rPr lang="pt-BR" dirty="0"/>
              <a:t> representam as </a:t>
            </a:r>
            <a:r>
              <a:rPr lang="pt-BR" b="1" dirty="0"/>
              <a:t>responsabilidades da classe</a:t>
            </a:r>
            <a:r>
              <a:rPr lang="pt-BR" dirty="0"/>
              <a:t>,  determinando </a:t>
            </a:r>
            <a:r>
              <a:rPr lang="pt-BR" b="1" dirty="0"/>
              <a:t>o que os objetos podem fazer </a:t>
            </a:r>
            <a:r>
              <a:rPr lang="pt-BR" dirty="0"/>
              <a:t>(ações).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714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Comportamento - Métodos</a:t>
            </a:r>
          </a:p>
        </p:txBody>
      </p:sp>
      <p:sp>
        <p:nvSpPr>
          <p:cNvPr id="51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algn="just">
              <a:defRPr/>
            </a:pPr>
            <a:r>
              <a:rPr lang="pt-BR" dirty="0"/>
              <a:t>Assim, os métodos são as ações que o objeto pode realizar. </a:t>
            </a:r>
          </a:p>
          <a:p>
            <a:pPr marL="342900" lvl="1" indent="-342900" algn="just">
              <a:defRPr/>
            </a:pPr>
            <a:r>
              <a:rPr lang="pt-BR" dirty="0"/>
              <a:t>Tudo que o objeto faz é realizado através de seus métodos e é através deles que o objeto interage com os outros objetos. </a:t>
            </a:r>
          </a:p>
          <a:p>
            <a:pPr marL="342900" lvl="1" indent="-342900" algn="just">
              <a:defRPr/>
            </a:pPr>
            <a:r>
              <a:rPr lang="pt-BR" dirty="0"/>
              <a:t>Um objeto exibe algum comportamento (executa uma operação) quando recebe um estímulo de outro objeto. </a:t>
            </a:r>
          </a:p>
          <a:p>
            <a:pPr marL="342900" lvl="1" indent="-342900" algn="just">
              <a:defRPr/>
            </a:pPr>
            <a:r>
              <a:rPr lang="pt-BR" sz="2000" dirty="0"/>
              <a:t>Um objeto requisita a ação de algum outro objeto, enviando uma </a:t>
            </a:r>
            <a:r>
              <a:rPr lang="pt-BR" dirty="0"/>
              <a:t>mensagem para ele. </a:t>
            </a:r>
          </a:p>
          <a:p>
            <a:pPr marL="342900" lvl="1" indent="-342900" algn="just">
              <a:defRPr/>
            </a:pPr>
            <a:r>
              <a:rPr lang="pt-BR" dirty="0"/>
              <a:t>Esta mensagem é uma solicitação a um objeto para que seja executada as rotinas que chamamos de Método da classe. </a:t>
            </a:r>
          </a:p>
          <a:p>
            <a:pPr marL="342900" lvl="1" indent="-342900" algn="just">
              <a:defRPr/>
            </a:pPr>
            <a:r>
              <a:rPr lang="pt-BR" dirty="0"/>
              <a:t>Os métodos são responsáveis por acessar ou alterar os atributos de um objeto. </a:t>
            </a:r>
          </a:p>
          <a:p>
            <a:pPr marL="342900" lvl="1" indent="-342900" algn="just"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79FD55-6E65-4877-A604-06F87EDF65BE}" type="slidenum">
              <a:rPr lang="pt-BR" smtClean="0"/>
              <a:pPr>
                <a:defRPr/>
              </a:pPr>
              <a:t>54</a:t>
            </a:fld>
            <a:endParaRPr lang="pt-BR"/>
          </a:p>
        </p:txBody>
      </p:sp>
      <p:sp>
        <p:nvSpPr>
          <p:cNvPr id="26629" name="AutoShape 2" descr="Resultado de imagem para cachorro"/>
          <p:cNvSpPr>
            <a:spLocks noChangeAspect="1" noChangeArrowheads="1"/>
          </p:cNvSpPr>
          <p:nvPr/>
        </p:nvSpPr>
        <p:spPr bwMode="auto">
          <a:xfrm>
            <a:off x="16351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20000"/>
              </a:spcBef>
              <a:spcAft>
                <a:spcPct val="5000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ct val="50000"/>
              </a:spcAft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Ø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9pPr>
          </a:lstStyle>
          <a:p>
            <a:pPr algn="l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919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FE25A-08DD-40A4-B5E6-2ADA70DF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pré-definidos do C# e do </a:t>
            </a:r>
            <a:r>
              <a:rPr lang="pt-BR" dirty="0" err="1"/>
              <a:t>.Net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B57546-EC33-47CB-B561-B6304569C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69135A-4949-4F88-99A1-8451E6F7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55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84B9F99-92D2-4925-80AB-2FF7EECFF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9038"/>
            <a:ext cx="6448425" cy="45434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4572EAD-4727-4994-B464-22BC6B998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5007361"/>
            <a:ext cx="6912768" cy="1818775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2FA95D3-9DDF-4E63-8298-C15214944037}"/>
              </a:ext>
            </a:extLst>
          </p:cNvPr>
          <p:cNvCxnSpPr/>
          <p:nvPr/>
        </p:nvCxnSpPr>
        <p:spPr bwMode="auto">
          <a:xfrm>
            <a:off x="971600" y="953237"/>
            <a:ext cx="0" cy="471602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09ADBDF0-BC00-4ED1-ADAB-85F6718FDB62}"/>
              </a:ext>
            </a:extLst>
          </p:cNvPr>
          <p:cNvCxnSpPr/>
          <p:nvPr/>
        </p:nvCxnSpPr>
        <p:spPr bwMode="auto">
          <a:xfrm>
            <a:off x="2339752" y="953237"/>
            <a:ext cx="0" cy="471602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27F8CF29-B711-44C7-8529-7F40D539BFBE}"/>
              </a:ext>
            </a:extLst>
          </p:cNvPr>
          <p:cNvSpPr/>
          <p:nvPr/>
        </p:nvSpPr>
        <p:spPr bwMode="auto">
          <a:xfrm>
            <a:off x="457200" y="1556792"/>
            <a:ext cx="946447" cy="2376264"/>
          </a:xfrm>
          <a:prstGeom prst="rect">
            <a:avLst/>
          </a:prstGeom>
          <a:solidFill>
            <a:srgbClr val="FFCC99">
              <a:alpha val="27843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3899E9E-837B-46AE-962B-803E5F0BC868}"/>
              </a:ext>
            </a:extLst>
          </p:cNvPr>
          <p:cNvSpPr txBox="1"/>
          <p:nvPr/>
        </p:nvSpPr>
        <p:spPr>
          <a:xfrm>
            <a:off x="428136" y="6153341"/>
            <a:ext cx="3685624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pt-BR" dirty="0" err="1"/>
              <a:t>String</a:t>
            </a:r>
            <a:r>
              <a:rPr lang="pt-BR" dirty="0"/>
              <a:t> não é um tipo básico do C#</a:t>
            </a:r>
          </a:p>
        </p:txBody>
      </p:sp>
    </p:spTree>
    <p:extLst>
      <p:ext uri="{BB962C8B-B14F-4D97-AF65-F5344CB8AC3E}">
        <p14:creationId xmlns:p14="http://schemas.microsoft.com/office/powerpoint/2010/main" val="3372967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altLang="pt-BR" dirty="0">
                <a:effectLst/>
              </a:rPr>
              <a:t>Histórico da programação orientada a objetos</a:t>
            </a:r>
            <a:endParaRPr lang="pt-BR" dirty="0"/>
          </a:p>
        </p:txBody>
      </p:sp>
      <p:sp>
        <p:nvSpPr>
          <p:cNvPr id="51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Surge então a </a:t>
            </a:r>
            <a:r>
              <a:rPr lang="pt-BR" sz="2000" b="1" dirty="0"/>
              <a:t>necessidade</a:t>
            </a:r>
            <a:r>
              <a:rPr lang="pt-BR" sz="2000" dirty="0"/>
              <a:t> de se </a:t>
            </a:r>
            <a:r>
              <a:rPr lang="pt-BR" sz="2000" b="1" dirty="0"/>
              <a:t>produzir</a:t>
            </a:r>
            <a:r>
              <a:rPr lang="pt-BR" sz="2000" dirty="0"/>
              <a:t> </a:t>
            </a:r>
            <a:r>
              <a:rPr lang="pt-BR" sz="2000" b="1" dirty="0"/>
              <a:t>softwares mais atraentes, dinâmicos e com alto poder de troca de informação</a:t>
            </a:r>
            <a:r>
              <a:rPr lang="pt-BR" sz="2000" dirty="0"/>
              <a:t>, além disso, passou-se a exigir dos softwares uma maior produtividade e melhor qualidade.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Os softwares </a:t>
            </a:r>
            <a:r>
              <a:rPr lang="pt-BR" sz="2000" b="1" dirty="0"/>
              <a:t>atuais</a:t>
            </a:r>
            <a:r>
              <a:rPr lang="pt-BR" sz="2000" dirty="0"/>
              <a:t> se caracterizam por ter </a:t>
            </a:r>
            <a:r>
              <a:rPr lang="pt-BR" sz="2000" b="1" dirty="0"/>
              <a:t>grande interação </a:t>
            </a:r>
            <a:r>
              <a:rPr lang="pt-BR" sz="2000" dirty="0"/>
              <a:t>com o </a:t>
            </a:r>
            <a:r>
              <a:rPr lang="pt-BR" sz="2000" b="1" dirty="0"/>
              <a:t>usuário</a:t>
            </a:r>
            <a:r>
              <a:rPr lang="pt-BR" sz="2000" dirty="0"/>
              <a:t>, pelo uso de interfaces gráficas, pela necessidade permanente de alteração e expansão (dada a velocidade de mudanças de hardware)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Também apresentam </a:t>
            </a:r>
            <a:r>
              <a:rPr lang="pt-BR" sz="2000" b="1" dirty="0"/>
              <a:t>interação com outros sistemas</a:t>
            </a:r>
            <a:r>
              <a:rPr lang="pt-BR" sz="2000" dirty="0"/>
              <a:t> possibilitando a troca de dados entres eles, portabilidade para diversas plataforma e sistemas operacionais.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FFB932-C08B-4065-869F-770221EE507D}" type="slidenum">
              <a:rPr lang="pt-BR" smtClean="0"/>
              <a:pPr>
                <a:defRPr/>
              </a:pPr>
              <a:t>6</a:t>
            </a:fld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altLang="pt-BR" dirty="0">
                <a:effectLst/>
              </a:rPr>
              <a:t>Histórico da programação orientada a objetos</a:t>
            </a:r>
            <a:endParaRPr lang="pt-BR" dirty="0"/>
          </a:p>
        </p:txBody>
      </p:sp>
      <p:sp>
        <p:nvSpPr>
          <p:cNvPr id="51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Ao longo de várias pesquisas e testes, verificou-se que a </a:t>
            </a:r>
            <a:r>
              <a:rPr lang="pt-BR" sz="2000" b="1" dirty="0"/>
              <a:t>reutilização</a:t>
            </a:r>
            <a:r>
              <a:rPr lang="pt-BR" sz="2000" dirty="0"/>
              <a:t> era a peça chave para o </a:t>
            </a:r>
            <a:r>
              <a:rPr lang="pt-BR" sz="2000" b="1" dirty="0"/>
              <a:t>aumento da produtividade </a:t>
            </a:r>
            <a:r>
              <a:rPr lang="pt-BR" sz="2000" dirty="0"/>
              <a:t>e melhoria da qualidade dos softwares.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A </a:t>
            </a:r>
            <a:r>
              <a:rPr lang="pt-BR" sz="2000" b="1" dirty="0"/>
              <a:t>reutilização</a:t>
            </a:r>
            <a:r>
              <a:rPr lang="pt-BR" sz="2000" dirty="0"/>
              <a:t> significa usar novamente algo que foi feito.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Seu objetivo é permitir uma ampla utilização de todos os tipos de informação encontradas na situação de desenvolvimento.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Podemos citar como </a:t>
            </a:r>
            <a:r>
              <a:rPr lang="pt-BR" sz="2000" b="1" dirty="0"/>
              <a:t>benefício</a:t>
            </a:r>
            <a:r>
              <a:rPr lang="pt-BR" sz="2000" dirty="0"/>
              <a:t> da reutilização uma </a:t>
            </a:r>
            <a:r>
              <a:rPr lang="pt-BR" sz="2000" b="1" dirty="0"/>
              <a:t>redução das etapas de desenvolvimentos</a:t>
            </a:r>
            <a:r>
              <a:rPr lang="pt-BR" sz="2000" dirty="0"/>
              <a:t> de software.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4CD482-C9A4-4A7C-8261-7E3E9789A67E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altLang="pt-BR" dirty="0">
                <a:effectLst/>
              </a:rPr>
              <a:t>Histórico da programação orientada a objetos</a:t>
            </a:r>
            <a:endParaRPr lang="pt-BR" dirty="0"/>
          </a:p>
        </p:txBody>
      </p:sp>
      <p:sp>
        <p:nvSpPr>
          <p:cNvPr id="51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b="1" dirty="0"/>
              <a:t>As técnicas </a:t>
            </a:r>
            <a:r>
              <a:rPr lang="pt-BR" sz="2000" dirty="0"/>
              <a:t>oferecidas pela </a:t>
            </a:r>
            <a:r>
              <a:rPr lang="pt-BR" sz="2000" b="1" dirty="0"/>
              <a:t>programação estruturada não eram suficientes para atender</a:t>
            </a:r>
            <a:r>
              <a:rPr lang="pt-BR" sz="2000" dirty="0"/>
              <a:t>, com satisfação desejada, a elaboração destes tipos de aplicações.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Seria necessário partir para uma </a:t>
            </a:r>
            <a:r>
              <a:rPr lang="pt-BR" sz="2000" b="1" dirty="0"/>
              <a:t>nova técnica </a:t>
            </a:r>
            <a:r>
              <a:rPr lang="pt-BR" sz="2000" dirty="0"/>
              <a:t>de programação.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A técnica que começou a ser adotada por parte dos programadores foi a </a:t>
            </a:r>
            <a:r>
              <a:rPr lang="pt-BR" sz="2000" b="1" dirty="0"/>
              <a:t>Programação Orientada a Objetos</a:t>
            </a:r>
            <a:r>
              <a:rPr lang="pt-BR" sz="2000" dirty="0"/>
              <a:t>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375CCE-8B9E-4D57-A3D3-7918D5893DAB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>
                <a:effectLst/>
              </a:rPr>
              <a:t>Vantagens e objetivos da OO</a:t>
            </a:r>
          </a:p>
        </p:txBody>
      </p:sp>
      <p:sp>
        <p:nvSpPr>
          <p:cNvPr id="51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A </a:t>
            </a:r>
            <a:r>
              <a:rPr lang="pt-BR" sz="2000" b="1" dirty="0"/>
              <a:t>Orientação a Objetos </a:t>
            </a:r>
            <a:r>
              <a:rPr lang="pt-BR" sz="2000" dirty="0"/>
              <a:t>é uma tecnologia que enxerga os sistemas como sendo </a:t>
            </a:r>
            <a:r>
              <a:rPr lang="pt-BR" sz="2000" b="1" dirty="0"/>
              <a:t>coleção de objetos integrantes</a:t>
            </a:r>
            <a:r>
              <a:rPr lang="pt-BR" sz="2000" dirty="0"/>
              <a:t>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A tecnologia orientada a objetos é fundamentada no que, coletivamente, chamamos de modelo de objetos.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Ela engloba os princípios da </a:t>
            </a:r>
            <a:r>
              <a:rPr lang="pt-BR" sz="2000" b="1" dirty="0"/>
              <a:t>abstração, hierarquização, encapsulamento, classificação, modularização, relacionamento, simultaneidade e persistência.</a:t>
            </a:r>
            <a:r>
              <a:rPr lang="pt-BR" sz="2000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7EF436-00FF-4FCD-B696-6ABFEC28C338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Texturizado">
  <a:themeElements>
    <a:clrScheme name="Texturizado 5">
      <a:dk1>
        <a:srgbClr val="003366"/>
      </a:dk1>
      <a:lt1>
        <a:srgbClr val="FFFFFF"/>
      </a:lt1>
      <a:dk2>
        <a:srgbClr val="2B5481"/>
      </a:dk2>
      <a:lt2>
        <a:srgbClr val="E5FFFF"/>
      </a:lt2>
      <a:accent1>
        <a:srgbClr val="009999"/>
      </a:accent1>
      <a:accent2>
        <a:srgbClr val="336699"/>
      </a:accent2>
      <a:accent3>
        <a:srgbClr val="ACB3C1"/>
      </a:accent3>
      <a:accent4>
        <a:srgbClr val="DADADA"/>
      </a:accent4>
      <a:accent5>
        <a:srgbClr val="AACACA"/>
      </a:accent5>
      <a:accent6>
        <a:srgbClr val="2D5C8A"/>
      </a:accent6>
      <a:hlink>
        <a:srgbClr val="00CCFF"/>
      </a:hlink>
      <a:folHlink>
        <a:srgbClr val="FFCC00"/>
      </a:folHlink>
    </a:clrScheme>
    <a:fontScheme name="Texturizado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</a:defRPr>
        </a:defPPr>
      </a:lstStyle>
    </a:lnDef>
  </a:objectDefaults>
  <a:extraClrSchemeLst>
    <a:extraClrScheme>
      <a:clrScheme name="Texturizado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izado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izado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izado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izado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izado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izado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izado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A2F11D967FB464B8FC76BBDCEEA6B7A" ma:contentTypeVersion="4" ma:contentTypeDescription="Crie um novo documento." ma:contentTypeScope="" ma:versionID="167578015668a26a221df283bb63374e">
  <xsd:schema xmlns:xsd="http://www.w3.org/2001/XMLSchema" xmlns:xs="http://www.w3.org/2001/XMLSchema" xmlns:p="http://schemas.microsoft.com/office/2006/metadata/properties" xmlns:ns2="9ae92d49-fb35-4ce2-9850-3b5616b21f4e" targetNamespace="http://schemas.microsoft.com/office/2006/metadata/properties" ma:root="true" ma:fieldsID="586c5d0b6c1cbd7ba07fc50a9244715c" ns2:_="">
    <xsd:import namespace="9ae92d49-fb35-4ce2-9850-3b5616b21f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e92d49-fb35-4ce2-9850-3b5616b21f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21DC93-F8E2-4A15-B775-019D1FB3E494}"/>
</file>

<file path=customXml/itemProps2.xml><?xml version="1.0" encoding="utf-8"?>
<ds:datastoreItem xmlns:ds="http://schemas.openxmlformats.org/officeDocument/2006/customXml" ds:itemID="{EDDABE00-76D6-41FB-B36B-42A8470356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ED8207-FF53-450B-B6C7-5B4ABA5E3597}">
  <ds:schemaRefs>
    <ds:schemaRef ds:uri="http://www.w3.org/XML/1998/namespace"/>
    <ds:schemaRef ds:uri="c006a488-d464-4de5-bf24-9193787ce218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a6a5dc82-3bb8-4361-80bc-1784a9e256ed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12509</TotalTime>
  <Words>3477</Words>
  <Application>Microsoft Office PowerPoint</Application>
  <PresentationFormat>Apresentação na tela (4:3)</PresentationFormat>
  <Paragraphs>399</Paragraphs>
  <Slides>55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3" baseType="lpstr">
      <vt:lpstr>Arial</vt:lpstr>
      <vt:lpstr>Arial</vt:lpstr>
      <vt:lpstr>Consolas</vt:lpstr>
      <vt:lpstr>Roboto-Regular</vt:lpstr>
      <vt:lpstr>Tahoma</vt:lpstr>
      <vt:lpstr>Times New Roman</vt:lpstr>
      <vt:lpstr>Wingdings</vt:lpstr>
      <vt:lpstr>1_Texturizado</vt:lpstr>
      <vt:lpstr>PROGRAMAÇÃO ORIENTADA A OBJETOS I</vt:lpstr>
      <vt:lpstr>Apresentação do PowerPoint</vt:lpstr>
      <vt:lpstr>2022</vt:lpstr>
      <vt:lpstr>Apresentação do PowerPoint</vt:lpstr>
      <vt:lpstr>Histórico da programação orientada a objetos</vt:lpstr>
      <vt:lpstr>Histórico da programação orientada a objetos</vt:lpstr>
      <vt:lpstr>Histórico da programação orientada a objetos</vt:lpstr>
      <vt:lpstr>Histórico da programação orientada a objetos</vt:lpstr>
      <vt:lpstr>Vantagens e objetivos da OO</vt:lpstr>
      <vt:lpstr>Apresentação do PowerPoint</vt:lpstr>
      <vt:lpstr>Apresentação do PowerPoint</vt:lpstr>
      <vt:lpstr>Apresentação do PowerPoint</vt:lpstr>
      <vt:lpstr>Pág. 120</vt:lpstr>
      <vt:lpstr>121</vt:lpstr>
      <vt:lpstr>Apresentação do PowerPoint</vt:lpstr>
      <vt:lpstr>Vantagens e objetivos da OO</vt:lpstr>
      <vt:lpstr>Apresentação do PowerPoint</vt:lpstr>
      <vt:lpstr>Apresentação do PowerPoint</vt:lpstr>
      <vt:lpstr>Class X struct pág 121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Escolha do idioma</vt:lpstr>
      <vt:lpstr>Apresentação do PowerPoint</vt:lpstr>
      <vt:lpstr>Apresentação do PowerPoint</vt:lpstr>
      <vt:lpstr>Apresentação do PowerPoint</vt:lpstr>
      <vt:lpstr>Apresentação do PowerPoint</vt:lpstr>
      <vt:lpstr>Vantagens e objetivos da OO</vt:lpstr>
      <vt:lpstr>Apresentação do PowerPoint</vt:lpstr>
      <vt:lpstr>Apresentação do PowerPoint</vt:lpstr>
      <vt:lpstr>Apresentação do PowerPoint</vt:lpstr>
      <vt:lpstr>Abstração</vt:lpstr>
      <vt:lpstr>Abstração </vt:lpstr>
      <vt:lpstr>Abstração</vt:lpstr>
      <vt:lpstr>Abstração</vt:lpstr>
      <vt:lpstr>Abstração</vt:lpstr>
      <vt:lpstr>Abstração</vt:lpstr>
      <vt:lpstr>Abstração</vt:lpstr>
      <vt:lpstr>Instanciando objetos</vt:lpstr>
      <vt:lpstr>Objeto</vt:lpstr>
      <vt:lpstr>Objeto</vt:lpstr>
      <vt:lpstr>Objeto</vt:lpstr>
      <vt:lpstr>Objetos</vt:lpstr>
      <vt:lpstr>Estado de um Objeto</vt:lpstr>
      <vt:lpstr>Estado de um Objeto</vt:lpstr>
      <vt:lpstr>Atributos</vt:lpstr>
      <vt:lpstr>Atributos</vt:lpstr>
      <vt:lpstr>Comportamento de um Objeto</vt:lpstr>
      <vt:lpstr>Comportamento - Métodos</vt:lpstr>
      <vt:lpstr>Tipos pré-definidos do C# e do .Net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ORIENTADA A OBJETOS I</dc:title>
  <dc:creator>PEDRO EUPHRASIO</dc:creator>
  <cp:lastModifiedBy>PEDRO EUPHRASIO</cp:lastModifiedBy>
  <cp:revision>53</cp:revision>
  <dcterms:created xsi:type="dcterms:W3CDTF">2020-02-13T12:52:26Z</dcterms:created>
  <dcterms:modified xsi:type="dcterms:W3CDTF">2025-02-28T00:06:25Z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0x010100AA2F11D967FB464B8FC76BBDCEEA6B7A</vt:lpwstr>
  </property>
</Properties>
</file>